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416" r:id="rId2"/>
    <p:sldId id="418" r:id="rId3"/>
    <p:sldId id="478" r:id="rId4"/>
    <p:sldId id="308" r:id="rId5"/>
    <p:sldId id="420" r:id="rId6"/>
    <p:sldId id="419" r:id="rId7"/>
    <p:sldId id="421" r:id="rId8"/>
    <p:sldId id="448" r:id="rId9"/>
    <p:sldId id="485" r:id="rId10"/>
    <p:sldId id="499" r:id="rId11"/>
    <p:sldId id="501" r:id="rId12"/>
    <p:sldId id="502" r:id="rId13"/>
    <p:sldId id="500" r:id="rId14"/>
    <p:sldId id="504" r:id="rId15"/>
    <p:sldId id="304" r:id="rId16"/>
    <p:sldId id="505" r:id="rId17"/>
    <p:sldId id="299" r:id="rId18"/>
    <p:sldId id="506" r:id="rId19"/>
    <p:sldId id="297" r:id="rId20"/>
    <p:sldId id="488" r:id="rId21"/>
    <p:sldId id="435" r:id="rId22"/>
    <p:sldId id="492" r:id="rId23"/>
    <p:sldId id="271" r:id="rId24"/>
    <p:sldId id="482" r:id="rId25"/>
    <p:sldId id="508" r:id="rId26"/>
    <p:sldId id="444" r:id="rId27"/>
  </p:sldIdLst>
  <p:sldSz cx="9144000" cy="6858000" type="screen4x3"/>
  <p:notesSz cx="6802438" cy="99345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8000"/>
    <a:srgbClr val="0000FF"/>
    <a:srgbClr val="FFFF66"/>
    <a:srgbClr val="CC0000"/>
    <a:srgbClr val="FF0000"/>
    <a:srgbClr val="0066FF"/>
    <a:srgbClr val="00FF00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839" autoAdjust="0"/>
  </p:normalViewPr>
  <p:slideViewPr>
    <p:cSldViewPr>
      <p:cViewPr varScale="1">
        <p:scale>
          <a:sx n="112" d="100"/>
          <a:sy n="112" d="100"/>
        </p:scale>
        <p:origin x="-93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14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8199" cy="496650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2652" y="0"/>
            <a:ext cx="2948199" cy="496650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r">
              <a:defRPr sz="1200"/>
            </a:lvl1pPr>
          </a:lstStyle>
          <a:p>
            <a:fld id="{01AA5352-1EAD-45D5-9802-AF3C7E55F29A}" type="datetimeFigureOut">
              <a:rPr kumimoji="1" lang="ja-JP" altLang="en-US" smtClean="0"/>
              <a:pPr/>
              <a:t>2013/3/10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36339"/>
            <a:ext cx="2948199" cy="496649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2652" y="9436339"/>
            <a:ext cx="2948199" cy="496649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r">
              <a:defRPr sz="1200"/>
            </a:lvl1pPr>
          </a:lstStyle>
          <a:p>
            <a:fld id="{E5F0EA3B-C669-4685-991E-9FCF029CDFF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86048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7723" cy="496729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3141" y="0"/>
            <a:ext cx="2947723" cy="496729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r">
              <a:defRPr sz="1200"/>
            </a:lvl1pPr>
          </a:lstStyle>
          <a:p>
            <a:fld id="{4756EDE1-E311-4204-9EB0-35795E12D48B}" type="datetimeFigureOut">
              <a:rPr kumimoji="1" lang="ja-JP" altLang="en-US" smtClean="0"/>
              <a:pPr/>
              <a:t>2013/3/10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4" tIns="45697" rIns="91394" bIns="45697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244" y="4718923"/>
            <a:ext cx="5441950" cy="4470559"/>
          </a:xfrm>
          <a:prstGeom prst="rect">
            <a:avLst/>
          </a:prstGeom>
        </p:spPr>
        <p:txBody>
          <a:bodyPr vert="horz" lIns="91394" tIns="45697" rIns="91394" bIns="45697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1" y="9436122"/>
            <a:ext cx="2947723" cy="496729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3141" y="9436122"/>
            <a:ext cx="2947723" cy="496729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r">
              <a:defRPr sz="1200"/>
            </a:lvl1pPr>
          </a:lstStyle>
          <a:p>
            <a:fld id="{40A9201D-E390-4538-AAF8-4063DBD24F0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1715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将来の高電界加速器のための研究開発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日米協力の継続申請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日米協力　</a:t>
            </a:r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KEK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1990</a:t>
            </a:r>
            <a:r>
              <a:rPr kumimoji="1" lang="ja-JP" altLang="en-US" dirty="0" smtClean="0"/>
              <a:t>年代～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2006</a:t>
            </a:r>
            <a:r>
              <a:rPr kumimoji="1" lang="ja-JP" altLang="en-US" dirty="0" smtClean="0"/>
              <a:t>年～　</a:t>
            </a:r>
            <a:r>
              <a:rPr kumimoji="1" lang="en-US" altLang="ja-JP" dirty="0" smtClean="0"/>
              <a:t>CERN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X</a:t>
            </a:r>
            <a:r>
              <a:rPr kumimoji="1" lang="ja-JP" altLang="en-US" dirty="0" smtClean="0"/>
              <a:t>バンド高電界開発　関わる　＆　共同研究体制　構築された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最近では、アジアのラボを含めた共同研究を開始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日米での共同研究はその基礎技術を提供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</a:t>
            </a:r>
            <a:endParaRPr kumimoji="1" lang="en-US" altLang="ja-JP" dirty="0" smtClean="0"/>
          </a:p>
          <a:p>
            <a:r>
              <a:rPr kumimoji="1" lang="en-US" altLang="ja-JP" dirty="0" smtClean="0"/>
              <a:t>SLAK/KEK</a:t>
            </a:r>
            <a:r>
              <a:rPr kumimoji="1" lang="ja-JP" altLang="en-US" dirty="0" smtClean="0"/>
              <a:t>の設備、人材、経験　を有効に使って開発発展させることが　今後の展開のキーになっている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継続申請の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年間の目標　概略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基礎試験の立ち上げ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複合材料を含めた試験</a:t>
            </a:r>
            <a:endParaRPr kumimoji="1" lang="en-US" altLang="ja-JP" dirty="0" smtClean="0"/>
          </a:p>
          <a:p>
            <a:r>
              <a:rPr kumimoji="1" lang="en-US" altLang="ja-JP" dirty="0" smtClean="0"/>
              <a:t>TW</a:t>
            </a:r>
            <a:r>
              <a:rPr kumimoji="1" lang="ja-JP" altLang="en-US" dirty="0" err="1" smtClean="0"/>
              <a:t>での</a:t>
            </a:r>
            <a:r>
              <a:rPr kumimoji="1" lang="ja-JP" altLang="en-US" dirty="0" smtClean="0"/>
              <a:t>可能性　見極め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放電頻度を決める放電のトリガーの理解</a:t>
            </a:r>
            <a:endParaRPr kumimoji="1" lang="en-US" altLang="ja-JP" dirty="0" smtClean="0"/>
          </a:p>
          <a:p>
            <a:r>
              <a:rPr kumimoji="1" lang="en-US" altLang="ja-JP" dirty="0" smtClean="0"/>
              <a:t>100MV/m</a:t>
            </a:r>
            <a:r>
              <a:rPr kumimoji="1" lang="ja-JP" altLang="en-US" dirty="0" smtClean="0"/>
              <a:t>超の加速ユニットの提案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これらの知見を得るためにとってきた体制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＋</a:t>
            </a:r>
            <a:r>
              <a:rPr kumimoji="1" lang="en-US" altLang="ja-JP" dirty="0" smtClean="0"/>
              <a:t>KEK</a:t>
            </a:r>
            <a:r>
              <a:rPr kumimoji="1" lang="ja-JP" altLang="en-US" dirty="0" smtClean="0"/>
              <a:t>　の二人三脚　体制　キーポイント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情報の交換の場　</a:t>
            </a:r>
            <a:r>
              <a:rPr kumimoji="1" lang="en-US" altLang="ja-JP" dirty="0" smtClean="0"/>
              <a:t>US-HG</a:t>
            </a:r>
            <a:r>
              <a:rPr kumimoji="1" lang="ja-JP" altLang="en-US" dirty="0" smtClean="0"/>
              <a:t>　等との関わりが有効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3</a:t>
            </a:r>
            <a:r>
              <a:rPr kumimoji="1" lang="ja-JP" altLang="en-US" dirty="0" smtClean="0"/>
              <a:t>年の共同研究で明らかになってきたこと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TW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80MV/m</a:t>
            </a:r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パルス表面温度上昇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プロトタイプの試験サイクル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ここでも　日米を基礎におく　</a:t>
            </a:r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KEK</a:t>
            </a:r>
            <a:r>
              <a:rPr kumimoji="1" lang="ja-JP" altLang="en-US" dirty="0" smtClean="0"/>
              <a:t>　キープレーヤー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基礎試験設備　＠</a:t>
            </a:r>
            <a:r>
              <a:rPr kumimoji="1" lang="en-US" altLang="ja-JP" dirty="0" smtClean="0"/>
              <a:t>KEK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で進めている　</a:t>
            </a:r>
            <a:r>
              <a:rPr kumimoji="1" lang="en-US" altLang="ja-JP" dirty="0" smtClean="0"/>
              <a:t>SW</a:t>
            </a:r>
            <a:r>
              <a:rPr kumimoji="1" lang="ja-JP" altLang="en-US" dirty="0" smtClean="0"/>
              <a:t>　ベースの設計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　　今後　高電界試験へ進めていく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これまでの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年間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今後の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年間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基礎研究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放電の理解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100MV/m</a:t>
            </a:r>
            <a:r>
              <a:rPr kumimoji="1" lang="ja-JP" altLang="en-US" dirty="0" smtClean="0"/>
              <a:t>超の加速の可能性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BCC39-4794-4511-951F-F9A001E9E3E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emf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5720" y="548680"/>
            <a:ext cx="8572560" cy="4032448"/>
          </a:xfrm>
        </p:spPr>
        <p:txBody>
          <a:bodyPr>
            <a:normAutofit/>
          </a:bodyPr>
          <a:lstStyle/>
          <a:p>
            <a:r>
              <a:rPr lang="en-US" altLang="ja-JP" sz="4000" dirty="0" smtClean="0"/>
              <a:t>Research </a:t>
            </a:r>
            <a:r>
              <a:rPr lang="en-US" altLang="ja-JP" sz="4000" dirty="0"/>
              <a:t>of High Gradient Acceleration Technology for Future </a:t>
            </a:r>
            <a:r>
              <a:rPr lang="en-US" altLang="ja-JP" sz="4000" dirty="0" smtClean="0"/>
              <a:t>Accelerators</a:t>
            </a:r>
            <a:r>
              <a:rPr lang="en-US" altLang="ja-JP" sz="3600" dirty="0" smtClean="0"/>
              <a:t/>
            </a:r>
            <a:br>
              <a:rPr lang="en-US" altLang="ja-JP" sz="3600" dirty="0" smtClean="0"/>
            </a:br>
            <a:r>
              <a:rPr lang="en-US" altLang="ja-JP" sz="3600" dirty="0" smtClean="0"/>
              <a:t/>
            </a:r>
            <a:br>
              <a:rPr lang="en-US" altLang="ja-JP" sz="3600" dirty="0" smtClean="0"/>
            </a:br>
            <a:r>
              <a:rPr lang="en-US" altLang="ja-JP" sz="3600" dirty="0" smtClean="0"/>
              <a:t>US/Japan cooperation</a:t>
            </a:r>
            <a:endParaRPr kumimoji="1" lang="ja-JP" altLang="en-US" sz="36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57290" y="4572008"/>
            <a:ext cx="6400800" cy="1464568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11 March, 2013</a:t>
            </a:r>
          </a:p>
          <a:p>
            <a:r>
              <a:rPr kumimoji="1" lang="en-US" altLang="ja-JP" sz="3600" dirty="0" smtClean="0"/>
              <a:t>Toshi</a:t>
            </a:r>
            <a:r>
              <a:rPr lang="en-US" altLang="ja-JP" sz="3600" dirty="0" smtClean="0"/>
              <a:t>yasu Higo (KEK)</a:t>
            </a:r>
            <a:endParaRPr kumimoji="1" lang="ja-JP" alt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5F440-CAD4-48DE-89A0-3B2C66E7A715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>
            <a:normAutofit/>
          </a:bodyPr>
          <a:lstStyle/>
          <a:p>
            <a:r>
              <a:rPr kumimoji="1" lang="en-US" altLang="ja-JP" sz="3600" b="1" dirty="0" smtClean="0"/>
              <a:t>Difference in processing speed </a:t>
            </a:r>
            <a:br>
              <a:rPr kumimoji="1" lang="en-US" altLang="ja-JP" sz="3600" b="1" dirty="0" smtClean="0"/>
            </a:br>
            <a:r>
              <a:rPr lang="en-US" altLang="ja-JP" sz="3600" b="1" dirty="0" smtClean="0"/>
              <a:t>among p</a:t>
            </a:r>
            <a:r>
              <a:rPr kumimoji="1" lang="en-US" altLang="ja-JP" sz="3600" b="1" dirty="0" smtClean="0"/>
              <a:t>rototype structures</a:t>
            </a:r>
            <a:endParaRPr kumimoji="1" lang="ja-JP" alt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10" name="フッター プレースホルダー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cxnSp>
        <p:nvCxnSpPr>
          <p:cNvPr id="27" name="直線矢印コネクタ 26"/>
          <p:cNvCxnSpPr/>
          <p:nvPr/>
        </p:nvCxnSpPr>
        <p:spPr>
          <a:xfrm>
            <a:off x="1733144" y="2708920"/>
            <a:ext cx="220811" cy="805421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グループ化 33"/>
          <p:cNvGrpSpPr/>
          <p:nvPr/>
        </p:nvGrpSpPr>
        <p:grpSpPr>
          <a:xfrm>
            <a:off x="-255603" y="1368026"/>
            <a:ext cx="6715172" cy="4713422"/>
            <a:chOff x="-255603" y="1368026"/>
            <a:chExt cx="6715172" cy="4713422"/>
          </a:xfrm>
        </p:grpSpPr>
        <p:grpSp>
          <p:nvGrpSpPr>
            <p:cNvPr id="30" name="グループ化 29"/>
            <p:cNvGrpSpPr/>
            <p:nvPr/>
          </p:nvGrpSpPr>
          <p:grpSpPr>
            <a:xfrm>
              <a:off x="-255603" y="1368026"/>
              <a:ext cx="6715172" cy="4713422"/>
              <a:chOff x="-255603" y="1368026"/>
              <a:chExt cx="6715172" cy="4713422"/>
            </a:xfrm>
          </p:grpSpPr>
          <p:grpSp>
            <p:nvGrpSpPr>
              <p:cNvPr id="14" name="グループ化 13"/>
              <p:cNvGrpSpPr/>
              <p:nvPr/>
            </p:nvGrpSpPr>
            <p:grpSpPr>
              <a:xfrm>
                <a:off x="-255603" y="1368026"/>
                <a:ext cx="6715172" cy="4713422"/>
                <a:chOff x="-255603" y="1368026"/>
                <a:chExt cx="6715172" cy="4713422"/>
              </a:xfrm>
            </p:grpSpPr>
            <p:grpSp>
              <p:nvGrpSpPr>
                <p:cNvPr id="17" name="グループ化 16"/>
                <p:cNvGrpSpPr/>
                <p:nvPr/>
              </p:nvGrpSpPr>
              <p:grpSpPr>
                <a:xfrm>
                  <a:off x="-255603" y="1368026"/>
                  <a:ext cx="6715172" cy="4713422"/>
                  <a:chOff x="-142908" y="1214422"/>
                  <a:chExt cx="6715172" cy="4713422"/>
                </a:xfrm>
              </p:grpSpPr>
              <p:pic>
                <p:nvPicPr>
                  <p:cNvPr id="9" name="Picture 2" descr="C:\Users\higo\2011\X-band\TD24_disk_#4\111020 Summary(3)\Eacc vs #ACC-BD.PNG"/>
                  <p:cNvPicPr>
                    <a:picLocks noChangeAspect="1" noChangeArrowheads="1"/>
                  </p:cNvPicPr>
                  <p:nvPr/>
                </p:nvPicPr>
                <p:blipFill>
                  <a:blip r:embed="rId2"/>
                  <a:srcRect/>
                  <a:stretch>
                    <a:fillRect/>
                  </a:stretch>
                </p:blipFill>
                <p:spPr bwMode="auto">
                  <a:xfrm>
                    <a:off x="-142908" y="1214422"/>
                    <a:ext cx="6715172" cy="4713422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15" name="テキスト ボックス 14"/>
                  <p:cNvSpPr txBox="1"/>
                  <p:nvPr/>
                </p:nvSpPr>
                <p:spPr>
                  <a:xfrm>
                    <a:off x="1214414" y="2714620"/>
                    <a:ext cx="647934" cy="4616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ja-JP" sz="2400" b="1" dirty="0" smtClean="0">
                        <a:solidFill>
                          <a:srgbClr val="00B050"/>
                        </a:solidFill>
                      </a:rPr>
                      <a:t>T24</a:t>
                    </a:r>
                    <a:endParaRPr kumimoji="1" lang="ja-JP" altLang="en-US" sz="2400" b="1" dirty="0">
                      <a:solidFill>
                        <a:srgbClr val="00B050"/>
                      </a:solidFill>
                    </a:endParaRPr>
                  </a:p>
                </p:txBody>
              </p:sp>
              <p:sp>
                <p:nvSpPr>
                  <p:cNvPr id="16" name="テキスト ボックス 15"/>
                  <p:cNvSpPr txBox="1"/>
                  <p:nvPr/>
                </p:nvSpPr>
                <p:spPr>
                  <a:xfrm>
                    <a:off x="2928926" y="2714620"/>
                    <a:ext cx="647934" cy="4616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ja-JP" sz="2400" b="1" dirty="0" smtClean="0">
                        <a:solidFill>
                          <a:srgbClr val="FF0000"/>
                        </a:solidFill>
                      </a:rPr>
                      <a:t>T18</a:t>
                    </a:r>
                    <a:endParaRPr kumimoji="1" lang="ja-JP" altLang="en-US" sz="2400" b="1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9" name="テキスト ボックス 18"/>
                  <p:cNvSpPr txBox="1"/>
                  <p:nvPr/>
                </p:nvSpPr>
                <p:spPr>
                  <a:xfrm>
                    <a:off x="5715006" y="3436765"/>
                    <a:ext cx="841897" cy="4616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ja-JP" sz="2400" b="1" dirty="0" smtClean="0">
                        <a:solidFill>
                          <a:srgbClr val="0066FF"/>
                        </a:solidFill>
                      </a:rPr>
                      <a:t>TD18</a:t>
                    </a:r>
                    <a:endParaRPr kumimoji="1" lang="ja-JP" altLang="en-US" sz="2400" b="1" dirty="0">
                      <a:solidFill>
                        <a:srgbClr val="0066FF"/>
                      </a:solidFill>
                    </a:endParaRPr>
                  </a:p>
                </p:txBody>
              </p:sp>
              <p:sp>
                <p:nvSpPr>
                  <p:cNvPr id="21" name="テキスト ボックス 20"/>
                  <p:cNvSpPr txBox="1"/>
                  <p:nvPr/>
                </p:nvSpPr>
                <p:spPr>
                  <a:xfrm>
                    <a:off x="5155409" y="2975100"/>
                    <a:ext cx="841897" cy="4616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ja-JP" sz="2400" b="1" dirty="0" smtClean="0">
                        <a:solidFill>
                          <a:srgbClr val="7030A0"/>
                        </a:solidFill>
                      </a:rPr>
                      <a:t>TD24</a:t>
                    </a:r>
                    <a:endParaRPr kumimoji="1" lang="ja-JP" altLang="en-US" sz="2400" b="1" dirty="0">
                      <a:solidFill>
                        <a:srgbClr val="7030A0"/>
                      </a:solidFill>
                    </a:endParaRPr>
                  </a:p>
                </p:txBody>
              </p:sp>
              <p:cxnSp>
                <p:nvCxnSpPr>
                  <p:cNvPr id="3" name="直線コネクタ 2"/>
                  <p:cNvCxnSpPr/>
                  <p:nvPr/>
                </p:nvCxnSpPr>
                <p:spPr>
                  <a:xfrm>
                    <a:off x="3973358" y="3150342"/>
                    <a:ext cx="0" cy="420791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" name="テキスト ボックス 5"/>
                  <p:cNvSpPr txBox="1"/>
                  <p:nvPr/>
                </p:nvSpPr>
                <p:spPr>
                  <a:xfrm>
                    <a:off x="3309337" y="3101458"/>
                    <a:ext cx="66402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b="1" dirty="0" smtClean="0"/>
                      <a:t>51ns</a:t>
                    </a:r>
                    <a:endParaRPr kumimoji="1" lang="ja-JP" altLang="en-US" b="1" dirty="0"/>
                  </a:p>
                </p:txBody>
              </p:sp>
              <p:sp>
                <p:nvSpPr>
                  <p:cNvPr id="18" name="テキスト ボックス 17"/>
                  <p:cNvSpPr txBox="1"/>
                  <p:nvPr/>
                </p:nvSpPr>
                <p:spPr>
                  <a:xfrm>
                    <a:off x="3851920" y="2848487"/>
                    <a:ext cx="64300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b="1" dirty="0"/>
                      <a:t>9</a:t>
                    </a:r>
                    <a:r>
                      <a:rPr kumimoji="1" lang="en-US" altLang="ja-JP" b="1" dirty="0" smtClean="0"/>
                      <a:t>1ns</a:t>
                    </a:r>
                    <a:endParaRPr kumimoji="1" lang="ja-JP" altLang="en-US" b="1" dirty="0"/>
                  </a:p>
                </p:txBody>
              </p:sp>
              <p:cxnSp>
                <p:nvCxnSpPr>
                  <p:cNvPr id="22" name="直線コネクタ 21"/>
                  <p:cNvCxnSpPr/>
                  <p:nvPr/>
                </p:nvCxnSpPr>
                <p:spPr>
                  <a:xfrm>
                    <a:off x="4788024" y="3064403"/>
                    <a:ext cx="12824" cy="506730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3" name="テキスト ボックス 22"/>
                  <p:cNvSpPr txBox="1"/>
                  <p:nvPr/>
                </p:nvSpPr>
                <p:spPr>
                  <a:xfrm>
                    <a:off x="4427983" y="2833747"/>
                    <a:ext cx="80251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b="1" dirty="0" smtClean="0"/>
                      <a:t>132ns</a:t>
                    </a:r>
                    <a:endParaRPr kumimoji="1" lang="ja-JP" altLang="en-US" b="1" dirty="0"/>
                  </a:p>
                </p:txBody>
              </p:sp>
              <p:sp>
                <p:nvSpPr>
                  <p:cNvPr id="11" name="フリーフォーム 10"/>
                  <p:cNvSpPr/>
                  <p:nvPr/>
                </p:nvSpPr>
                <p:spPr>
                  <a:xfrm>
                    <a:off x="1207911" y="3211046"/>
                    <a:ext cx="1275857" cy="2060865"/>
                  </a:xfrm>
                  <a:custGeom>
                    <a:avLst/>
                    <a:gdLst>
                      <a:gd name="connsiteX0" fmla="*/ 0 w 1468491"/>
                      <a:gd name="connsiteY0" fmla="*/ 2123575 h 2123575"/>
                      <a:gd name="connsiteX1" fmla="*/ 428978 w 1468491"/>
                      <a:gd name="connsiteY1" fmla="*/ 565708 h 2123575"/>
                      <a:gd name="connsiteX2" fmla="*/ 1377245 w 1468491"/>
                      <a:gd name="connsiteY2" fmla="*/ 46420 h 2123575"/>
                      <a:gd name="connsiteX3" fmla="*/ 1377245 w 1468491"/>
                      <a:gd name="connsiteY3" fmla="*/ 57708 h 2123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68491" h="2123575">
                        <a:moveTo>
                          <a:pt x="0" y="2123575"/>
                        </a:moveTo>
                        <a:cubicBezTo>
                          <a:pt x="99718" y="1517737"/>
                          <a:pt x="199437" y="911900"/>
                          <a:pt x="428978" y="565708"/>
                        </a:cubicBezTo>
                        <a:cubicBezTo>
                          <a:pt x="658519" y="219516"/>
                          <a:pt x="1219201" y="131087"/>
                          <a:pt x="1377245" y="46420"/>
                        </a:cubicBezTo>
                        <a:cubicBezTo>
                          <a:pt x="1535289" y="-38247"/>
                          <a:pt x="1456267" y="9730"/>
                          <a:pt x="1377245" y="57708"/>
                        </a:cubicBezTo>
                      </a:path>
                    </a:pathLst>
                  </a:custGeom>
                  <a:ln w="57150">
                    <a:solidFill>
                      <a:srgbClr val="FF00FF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5" name="テキスト ボックス 24"/>
                  <p:cNvSpPr txBox="1"/>
                  <p:nvPr/>
                </p:nvSpPr>
                <p:spPr>
                  <a:xfrm>
                    <a:off x="1403648" y="2164799"/>
                    <a:ext cx="1326004" cy="4616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ja-JP" sz="2400" b="1" dirty="0" smtClean="0">
                        <a:solidFill>
                          <a:srgbClr val="FF00FF"/>
                        </a:solidFill>
                      </a:rPr>
                      <a:t>TD24R05</a:t>
                    </a:r>
                    <a:endParaRPr kumimoji="1" lang="ja-JP" altLang="en-US" sz="2400" b="1" dirty="0">
                      <a:solidFill>
                        <a:srgbClr val="FF00FF"/>
                      </a:solidFill>
                    </a:endParaRPr>
                  </a:p>
                </p:txBody>
              </p:sp>
              <p:cxnSp>
                <p:nvCxnSpPr>
                  <p:cNvPr id="26" name="直線コネクタ 25"/>
                  <p:cNvCxnSpPr/>
                  <p:nvPr/>
                </p:nvCxnSpPr>
                <p:spPr>
                  <a:xfrm>
                    <a:off x="4603539" y="3130175"/>
                    <a:ext cx="12824" cy="506730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" name="直線コネクタ 12"/>
                <p:cNvCxnSpPr>
                  <a:endCxn id="11" idx="2"/>
                </p:cNvCxnSpPr>
                <p:nvPr/>
              </p:nvCxnSpPr>
              <p:spPr>
                <a:xfrm flipH="1">
                  <a:off x="2291796" y="3364650"/>
                  <a:ext cx="325161" cy="45049"/>
                </a:xfrm>
                <a:prstGeom prst="line">
                  <a:avLst/>
                </a:prstGeom>
                <a:ln w="57150">
                  <a:solidFill>
                    <a:srgbClr val="FF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" name="直線矢印コネクタ 28"/>
              <p:cNvCxnSpPr/>
              <p:nvPr/>
            </p:nvCxnSpPr>
            <p:spPr>
              <a:xfrm flipH="1">
                <a:off x="2616957" y="3356683"/>
                <a:ext cx="730907" cy="7967"/>
              </a:xfrm>
              <a:prstGeom prst="straightConnector1">
                <a:avLst/>
              </a:prstGeom>
              <a:ln w="57150">
                <a:solidFill>
                  <a:srgbClr val="FF00FF"/>
                </a:solidFill>
                <a:prstDash val="dash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直線矢印コネクタ 31"/>
            <p:cNvCxnSpPr/>
            <p:nvPr/>
          </p:nvCxnSpPr>
          <p:spPr>
            <a:xfrm>
              <a:off x="2175050" y="2731035"/>
              <a:ext cx="441907" cy="598854"/>
            </a:xfrm>
            <a:prstGeom prst="straightConnector1">
              <a:avLst/>
            </a:prstGeom>
            <a:ln w="38100">
              <a:solidFill>
                <a:srgbClr val="FF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ボックス 23"/>
          <p:cNvSpPr txBox="1"/>
          <p:nvPr/>
        </p:nvSpPr>
        <p:spPr>
          <a:xfrm>
            <a:off x="6300192" y="1743709"/>
            <a:ext cx="2736304" cy="409342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As for n</a:t>
            </a:r>
            <a:r>
              <a:rPr kumimoji="1" lang="en-US" altLang="ja-JP" sz="2400" dirty="0" smtClean="0"/>
              <a:t>umber </a:t>
            </a:r>
            <a:r>
              <a:rPr lang="en-US" altLang="ja-JP" sz="2400" dirty="0"/>
              <a:t>o</a:t>
            </a:r>
            <a:r>
              <a:rPr kumimoji="1" lang="en-US" altLang="ja-JP" sz="2400" dirty="0" smtClean="0"/>
              <a:t>f ACC-BD’s until reaching the nominal level</a:t>
            </a:r>
          </a:p>
          <a:p>
            <a:r>
              <a:rPr lang="en-US" altLang="ja-JP" sz="2400" dirty="0" smtClean="0">
                <a:solidFill>
                  <a:srgbClr val="0000FF"/>
                </a:solidFill>
              </a:rPr>
              <a:t>          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Speed</a:t>
            </a:r>
          </a:p>
          <a:p>
            <a:endParaRPr lang="en-US" altLang="ja-JP" sz="2000" b="1" dirty="0" smtClean="0">
              <a:solidFill>
                <a:srgbClr val="0000FF"/>
              </a:solidFill>
            </a:endParaRPr>
          </a:p>
          <a:p>
            <a:r>
              <a:rPr lang="en-US" altLang="ja-JP" sz="2400" dirty="0" smtClean="0">
                <a:sym typeface="Wingdings" pitchFamily="2" charset="2"/>
              </a:rPr>
              <a:t></a:t>
            </a:r>
            <a:r>
              <a:rPr lang="en-US" altLang="ja-JP" sz="2400" b="1" dirty="0" smtClean="0">
                <a:solidFill>
                  <a:srgbClr val="00B050"/>
                </a:solidFill>
              </a:rPr>
              <a:t>1. T24 </a:t>
            </a:r>
            <a:endParaRPr kumimoji="1" lang="en-US" altLang="ja-JP" sz="2400" b="1" dirty="0" smtClean="0">
              <a:solidFill>
                <a:srgbClr val="00B050"/>
              </a:solidFill>
            </a:endParaRPr>
          </a:p>
          <a:p>
            <a:r>
              <a:rPr lang="en-US" altLang="ja-JP" sz="2400" b="1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US" altLang="ja-JP" sz="2400" b="1" dirty="0" smtClean="0">
                <a:solidFill>
                  <a:srgbClr val="00B050"/>
                </a:solidFill>
                <a:sym typeface="Wingdings" pitchFamily="2" charset="2"/>
              </a:rPr>
              <a:t>   </a:t>
            </a:r>
            <a:r>
              <a:rPr kumimoji="1" lang="en-US" altLang="ja-JP" sz="2400" b="1" dirty="0" smtClean="0">
                <a:sym typeface="Wingdings" pitchFamily="2" charset="2"/>
              </a:rPr>
              <a:t></a:t>
            </a:r>
            <a:r>
              <a:rPr lang="en-US" altLang="ja-JP" sz="2400" b="1" dirty="0">
                <a:solidFill>
                  <a:srgbClr val="00B050"/>
                </a:solidFill>
              </a:rPr>
              <a:t> </a:t>
            </a:r>
            <a:r>
              <a:rPr lang="en-US" altLang="ja-JP" sz="2400" b="1" dirty="0" smtClean="0">
                <a:solidFill>
                  <a:srgbClr val="FF0066"/>
                </a:solidFill>
              </a:rPr>
              <a:t>2. </a:t>
            </a:r>
            <a:r>
              <a:rPr lang="en-US" altLang="ja-JP" sz="2400" b="1" dirty="0" smtClean="0">
                <a:solidFill>
                  <a:srgbClr val="FF0066"/>
                </a:solidFill>
                <a:sym typeface="Wingdings" pitchFamily="2" charset="2"/>
              </a:rPr>
              <a:t>TD24R05</a:t>
            </a:r>
          </a:p>
          <a:p>
            <a:r>
              <a:rPr lang="en-US" altLang="ja-JP" sz="2400" b="1" dirty="0">
                <a:solidFill>
                  <a:srgbClr val="FF00FF"/>
                </a:solidFill>
                <a:sym typeface="Wingdings" pitchFamily="2" charset="2"/>
              </a:rPr>
              <a:t> </a:t>
            </a:r>
            <a:r>
              <a:rPr lang="en-US" altLang="ja-JP" sz="2400" b="1" dirty="0" smtClean="0">
                <a:solidFill>
                  <a:srgbClr val="FF00FF"/>
                </a:solidFill>
                <a:sym typeface="Wingdings" pitchFamily="2" charset="2"/>
              </a:rPr>
              <a:t>   </a:t>
            </a:r>
            <a:r>
              <a:rPr lang="en-US" altLang="ja-JP" sz="2400" b="1" dirty="0" smtClean="0">
                <a:sym typeface="Wingdings" pitchFamily="2" charset="2"/>
              </a:rPr>
              <a:t>    </a:t>
            </a:r>
            <a:r>
              <a:rPr lang="en-US" altLang="ja-JP" sz="2400" b="1" dirty="0">
                <a:solidFill>
                  <a:srgbClr val="00B050"/>
                </a:solidFill>
              </a:rPr>
              <a:t> </a:t>
            </a:r>
            <a:r>
              <a:rPr lang="en-US" altLang="ja-JP" sz="2400" b="1" dirty="0" smtClean="0">
                <a:solidFill>
                  <a:srgbClr val="FF0000"/>
                </a:solidFill>
              </a:rPr>
              <a:t>3. 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T18</a:t>
            </a:r>
          </a:p>
          <a:p>
            <a:r>
              <a:rPr lang="en-US" altLang="ja-JP" sz="2400" b="1" dirty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altLang="ja-JP" sz="2400" b="1" dirty="0" smtClean="0">
                <a:solidFill>
                  <a:srgbClr val="FF0000"/>
                </a:solidFill>
                <a:sym typeface="Wingdings" pitchFamily="2" charset="2"/>
              </a:rPr>
              <a:t>            </a:t>
            </a:r>
            <a:r>
              <a:rPr lang="en-US" altLang="ja-JP" sz="2400" b="1" dirty="0" smtClean="0">
                <a:sym typeface="Wingdings" pitchFamily="2" charset="2"/>
              </a:rPr>
              <a:t></a:t>
            </a:r>
            <a:r>
              <a:rPr lang="en-US" altLang="ja-JP" sz="2400" b="1" dirty="0">
                <a:solidFill>
                  <a:srgbClr val="00B050"/>
                </a:solidFill>
              </a:rPr>
              <a:t> </a:t>
            </a:r>
            <a:r>
              <a:rPr lang="en-US" altLang="ja-JP" sz="2400" b="1" dirty="0" smtClean="0">
                <a:solidFill>
                  <a:srgbClr val="7030A0"/>
                </a:solidFill>
              </a:rPr>
              <a:t>4. </a:t>
            </a:r>
            <a:r>
              <a:rPr lang="en-US" altLang="ja-JP" sz="2400" b="1" dirty="0" smtClean="0">
                <a:solidFill>
                  <a:srgbClr val="7030A0"/>
                </a:solidFill>
                <a:sym typeface="Wingdings" pitchFamily="2" charset="2"/>
              </a:rPr>
              <a:t>TD24</a:t>
            </a:r>
          </a:p>
          <a:p>
            <a:r>
              <a:rPr lang="en-US" altLang="ja-JP" sz="2400" b="1" dirty="0">
                <a:solidFill>
                  <a:srgbClr val="7030A0"/>
                </a:solidFill>
                <a:sym typeface="Wingdings" pitchFamily="2" charset="2"/>
              </a:rPr>
              <a:t> </a:t>
            </a:r>
            <a:r>
              <a:rPr lang="en-US" altLang="ja-JP" sz="2400" b="1" dirty="0" smtClean="0">
                <a:solidFill>
                  <a:srgbClr val="7030A0"/>
                </a:solidFill>
                <a:sym typeface="Wingdings" pitchFamily="2" charset="2"/>
              </a:rPr>
              <a:t>            </a:t>
            </a:r>
            <a:r>
              <a:rPr lang="en-US" altLang="ja-JP" sz="2400" b="1" dirty="0" smtClean="0">
                <a:sym typeface="Wingdings" pitchFamily="2" charset="2"/>
              </a:rPr>
              <a:t>    </a:t>
            </a:r>
            <a:r>
              <a:rPr lang="en-US" altLang="ja-JP" sz="2400" b="1" dirty="0">
                <a:solidFill>
                  <a:srgbClr val="00B050"/>
                </a:solidFill>
              </a:rPr>
              <a:t> 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5. </a:t>
            </a:r>
            <a:r>
              <a:rPr lang="en-US" altLang="ja-JP" sz="2400" b="1" dirty="0" smtClean="0">
                <a:solidFill>
                  <a:srgbClr val="0000FF"/>
                </a:solidFill>
                <a:sym typeface="Wingdings" pitchFamily="2" charset="2"/>
              </a:rPr>
              <a:t>TD18</a:t>
            </a:r>
          </a:p>
        </p:txBody>
      </p:sp>
    </p:spTree>
    <p:extLst>
      <p:ext uri="{BB962C8B-B14F-4D97-AF65-F5344CB8AC3E}">
        <p14:creationId xmlns:p14="http://schemas.microsoft.com/office/powerpoint/2010/main" val="3129880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11</a:t>
            </a:fld>
            <a:endParaRPr kumimoji="1" lang="ja-JP" altLang="en-US"/>
          </a:p>
        </p:txBody>
      </p:sp>
      <p:grpSp>
        <p:nvGrpSpPr>
          <p:cNvPr id="16" name="グループ化 15"/>
          <p:cNvGrpSpPr/>
          <p:nvPr/>
        </p:nvGrpSpPr>
        <p:grpSpPr>
          <a:xfrm>
            <a:off x="539552" y="764704"/>
            <a:ext cx="7740352" cy="5405960"/>
            <a:chOff x="539552" y="764704"/>
            <a:chExt cx="7740352" cy="5405960"/>
          </a:xfrm>
        </p:grpSpPr>
        <p:pic>
          <p:nvPicPr>
            <p:cNvPr id="1026" name="Picture 2" descr="C:\Users\higo\2013\X-band\TD24R05#2\000000 Review\Eacc and Width set vs tim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764704"/>
              <a:ext cx="7740352" cy="5405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下矢印 6"/>
            <p:cNvSpPr/>
            <p:nvPr/>
          </p:nvSpPr>
          <p:spPr>
            <a:xfrm rot="10800000">
              <a:off x="5533504" y="1730400"/>
              <a:ext cx="259667" cy="432049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下矢印 7"/>
            <p:cNvSpPr/>
            <p:nvPr/>
          </p:nvSpPr>
          <p:spPr>
            <a:xfrm rot="10800000">
              <a:off x="6176999" y="1514375"/>
              <a:ext cx="259667" cy="432049"/>
            </a:xfrm>
            <a:prstGeom prst="downArrow">
              <a:avLst/>
            </a:prstGeom>
            <a:solidFill>
              <a:srgbClr val="FFC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下矢印 8"/>
            <p:cNvSpPr/>
            <p:nvPr/>
          </p:nvSpPr>
          <p:spPr>
            <a:xfrm rot="10800000" flipV="1">
              <a:off x="6323737" y="1857649"/>
              <a:ext cx="259667" cy="432049"/>
            </a:xfrm>
            <a:prstGeom prst="down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3277752" y="1730399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 smtClean="0">
                  <a:solidFill>
                    <a:srgbClr val="00B050"/>
                  </a:solidFill>
                </a:rPr>
                <a:t>Non</a:t>
              </a:r>
              <a:endParaRPr kumimoji="1" lang="ja-JP" altLang="en-US" b="1" dirty="0">
                <a:solidFill>
                  <a:srgbClr val="00B050"/>
                </a:solidFill>
              </a:endParaRPr>
            </a:p>
          </p:txBody>
        </p:sp>
        <p:sp>
          <p:nvSpPr>
            <p:cNvPr id="13" name="下矢印 12"/>
            <p:cNvSpPr/>
            <p:nvPr/>
          </p:nvSpPr>
          <p:spPr>
            <a:xfrm rot="10800000" flipV="1">
              <a:off x="3437928" y="2073673"/>
              <a:ext cx="259667" cy="321073"/>
            </a:xfrm>
            <a:prstGeom prst="down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下矢印 11"/>
            <p:cNvSpPr/>
            <p:nvPr/>
          </p:nvSpPr>
          <p:spPr>
            <a:xfrm rot="10800000">
              <a:off x="5154890" y="4216676"/>
              <a:ext cx="360041" cy="576064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下矢印 13"/>
            <p:cNvSpPr/>
            <p:nvPr/>
          </p:nvSpPr>
          <p:spPr>
            <a:xfrm rot="10800000">
              <a:off x="4501184" y="4221088"/>
              <a:ext cx="360041" cy="576064"/>
            </a:xfrm>
            <a:prstGeom prst="downArrow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右中かっこ 9"/>
            <p:cNvSpPr/>
            <p:nvPr/>
          </p:nvSpPr>
          <p:spPr>
            <a:xfrm rot="5400000">
              <a:off x="4828151" y="4398903"/>
              <a:ext cx="432048" cy="787676"/>
            </a:xfrm>
            <a:prstGeom prst="rightBrac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4116805" y="4869160"/>
              <a:ext cx="18547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400" b="1" dirty="0" smtClean="0"/>
                <a:t>BDR increase</a:t>
              </a:r>
              <a:endParaRPr kumimoji="1" lang="ja-JP" altLang="en-US" sz="2400" b="1" dirty="0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1487" y="260647"/>
            <a:ext cx="8229600" cy="125065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altLang="ja-JP" b="1" dirty="0" smtClean="0"/>
              <a:t>The most recent test on</a:t>
            </a:r>
            <a:br>
              <a:rPr lang="en-US" altLang="ja-JP" b="1" dirty="0" smtClean="0"/>
            </a:br>
            <a:r>
              <a:rPr kumimoji="1" lang="en-US" altLang="ja-JP" b="1" dirty="0" smtClean="0"/>
              <a:t>TD24R05#2 Processing history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2464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sz="4800" b="1" dirty="0" smtClean="0"/>
              <a:t>We, KEK, observed h</a:t>
            </a:r>
            <a:r>
              <a:rPr kumimoji="1" lang="en-US" altLang="ja-JP" sz="4800" b="1" dirty="0" smtClean="0"/>
              <a:t>ot spots for the first time</a:t>
            </a:r>
            <a:endParaRPr kumimoji="1" lang="ja-JP" altLang="en-US" sz="4800" b="1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12</a:t>
            </a:fld>
            <a:endParaRPr kumimoji="1" lang="ja-JP" altLang="en-US"/>
          </a:p>
        </p:txBody>
      </p:sp>
      <p:grpSp>
        <p:nvGrpSpPr>
          <p:cNvPr id="14" name="グループ化 13"/>
          <p:cNvGrpSpPr/>
          <p:nvPr/>
        </p:nvGrpSpPr>
        <p:grpSpPr>
          <a:xfrm>
            <a:off x="96114" y="2009927"/>
            <a:ext cx="2905062" cy="3357474"/>
            <a:chOff x="168375" y="1863216"/>
            <a:chExt cx="2905062" cy="3357474"/>
          </a:xfrm>
        </p:grpSpPr>
        <p:grpSp>
          <p:nvGrpSpPr>
            <p:cNvPr id="11" name="グループ化 10"/>
            <p:cNvGrpSpPr/>
            <p:nvPr/>
          </p:nvGrpSpPr>
          <p:grpSpPr>
            <a:xfrm>
              <a:off x="168375" y="1863216"/>
              <a:ext cx="2905062" cy="3114436"/>
              <a:chOff x="168375" y="1863216"/>
              <a:chExt cx="2905062" cy="3114436"/>
            </a:xfrm>
          </p:grpSpPr>
          <p:pic>
            <p:nvPicPr>
              <p:cNvPr id="2053" name="Picture 5" descr="C:\Users\higo\2013\X-band\TD24R05#2\temporary from Pistachio\Run 11 252nsec to 100MVm\run11 BD cell distribution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375" y="1863216"/>
                <a:ext cx="2905062" cy="31144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テキスト ボックス 9"/>
              <p:cNvSpPr txBox="1"/>
              <p:nvPr/>
            </p:nvSpPr>
            <p:spPr>
              <a:xfrm>
                <a:off x="539552" y="1955861"/>
                <a:ext cx="165618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b="1" dirty="0" smtClean="0"/>
                  <a:t>Run 11</a:t>
                </a:r>
              </a:p>
              <a:p>
                <a:r>
                  <a:rPr lang="en-US" altLang="ja-JP" sz="1600" b="1" dirty="0" smtClean="0"/>
                  <a:t>706—787 </a:t>
                </a:r>
                <a:r>
                  <a:rPr lang="en-US" altLang="ja-JP" sz="1600" b="1" dirty="0" err="1" smtClean="0"/>
                  <a:t>hrs</a:t>
                </a:r>
                <a:endParaRPr kumimoji="1" lang="ja-JP" altLang="en-US" sz="1600" b="1" dirty="0"/>
              </a:p>
            </p:txBody>
          </p:sp>
        </p:grpSp>
        <p:sp>
          <p:nvSpPr>
            <p:cNvPr id="13" name="テキスト ボックス 12"/>
            <p:cNvSpPr txBox="1"/>
            <p:nvPr/>
          </p:nvSpPr>
          <p:spPr>
            <a:xfrm>
              <a:off x="855356" y="4820580"/>
              <a:ext cx="15311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b="1" dirty="0" smtClean="0"/>
                <a:t>BD cell</a:t>
              </a:r>
              <a:endParaRPr kumimoji="1" lang="ja-JP" altLang="en-US" sz="2000" b="1" dirty="0"/>
            </a:p>
          </p:txBody>
        </p:sp>
      </p:grpSp>
      <p:grpSp>
        <p:nvGrpSpPr>
          <p:cNvPr id="7" name="グループ化 6"/>
          <p:cNvGrpSpPr/>
          <p:nvPr/>
        </p:nvGrpSpPr>
        <p:grpSpPr>
          <a:xfrm>
            <a:off x="6080055" y="2006751"/>
            <a:ext cx="3063945" cy="3319224"/>
            <a:chOff x="1805433" y="2451668"/>
            <a:chExt cx="2461848" cy="2801923"/>
          </a:xfrm>
        </p:grpSpPr>
        <p:pic>
          <p:nvPicPr>
            <p:cNvPr id="2050" name="Picture 2" descr="C:\Users\higo\2013\X-band\TD24R05#2\Run 31\Run31 BD cell distribution second hot spot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5433" y="2451668"/>
              <a:ext cx="2461848" cy="2801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テキスト ボックス 5"/>
            <p:cNvSpPr txBox="1"/>
            <p:nvPr/>
          </p:nvSpPr>
          <p:spPr>
            <a:xfrm>
              <a:off x="2179542" y="2541686"/>
              <a:ext cx="151426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400" b="1" dirty="0" smtClean="0"/>
                <a:t>Run 31</a:t>
              </a:r>
            </a:p>
            <a:p>
              <a:r>
                <a:rPr lang="en-US" altLang="ja-JP" sz="1600" b="1" dirty="0" smtClean="0"/>
                <a:t>2122—2169 </a:t>
              </a:r>
              <a:r>
                <a:rPr lang="en-US" altLang="ja-JP" sz="1600" b="1" dirty="0" err="1" smtClean="0"/>
                <a:t>hrs</a:t>
              </a:r>
              <a:endParaRPr kumimoji="1" lang="ja-JP" altLang="en-US" sz="1600" b="1" dirty="0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3169475" y="2102572"/>
            <a:ext cx="2822341" cy="2864719"/>
            <a:chOff x="3169475" y="2005416"/>
            <a:chExt cx="2822341" cy="2864719"/>
          </a:xfrm>
        </p:grpSpPr>
        <p:pic>
          <p:nvPicPr>
            <p:cNvPr id="2054" name="Picture 6" descr="C:\Users\higo\2013\X-band\TD24R05#2\temporary from Pistachio\Run 27\run 27 BD cell distribution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9475" y="2005416"/>
              <a:ext cx="2822341" cy="2864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テキスト ボックス 17"/>
            <p:cNvSpPr txBox="1"/>
            <p:nvPr/>
          </p:nvSpPr>
          <p:spPr>
            <a:xfrm>
              <a:off x="3667969" y="2204864"/>
              <a:ext cx="180020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800" b="1" dirty="0"/>
                <a:t>Run </a:t>
              </a:r>
              <a:r>
                <a:rPr lang="en-US" altLang="ja-JP" sz="2800" b="1" dirty="0" smtClean="0"/>
                <a:t>27</a:t>
              </a:r>
              <a:endParaRPr lang="en-US" altLang="ja-JP" sz="2800" b="1" dirty="0"/>
            </a:p>
            <a:p>
              <a:r>
                <a:rPr lang="en-US" altLang="ja-JP" b="1" dirty="0" smtClean="0"/>
                <a:t>1797—1863 </a:t>
              </a:r>
              <a:r>
                <a:rPr lang="en-US" altLang="ja-JP" b="1" dirty="0" err="1" smtClean="0"/>
                <a:t>hrs</a:t>
              </a:r>
              <a:endParaRPr lang="ja-JP" altLang="en-US" b="1" dirty="0"/>
            </a:p>
          </p:txBody>
        </p:sp>
      </p:grpSp>
      <p:sp>
        <p:nvSpPr>
          <p:cNvPr id="17" name="右矢印 16"/>
          <p:cNvSpPr/>
          <p:nvPr/>
        </p:nvSpPr>
        <p:spPr>
          <a:xfrm>
            <a:off x="5900035" y="3223777"/>
            <a:ext cx="360040" cy="3892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右矢印 11"/>
          <p:cNvSpPr/>
          <p:nvPr/>
        </p:nvSpPr>
        <p:spPr>
          <a:xfrm>
            <a:off x="3023948" y="3223777"/>
            <a:ext cx="360040" cy="3892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下矢印 24"/>
          <p:cNvSpPr/>
          <p:nvPr/>
        </p:nvSpPr>
        <p:spPr>
          <a:xfrm rot="10800000">
            <a:off x="5423338" y="5019332"/>
            <a:ext cx="476697" cy="360421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下矢印 30"/>
          <p:cNvSpPr/>
          <p:nvPr/>
        </p:nvSpPr>
        <p:spPr>
          <a:xfrm rot="10800000">
            <a:off x="6545661" y="5282598"/>
            <a:ext cx="476697" cy="360421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下矢印 31"/>
          <p:cNvSpPr/>
          <p:nvPr/>
        </p:nvSpPr>
        <p:spPr>
          <a:xfrm rot="10800000">
            <a:off x="8244408" y="5296539"/>
            <a:ext cx="476697" cy="360421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下矢印 32"/>
          <p:cNvSpPr/>
          <p:nvPr/>
        </p:nvSpPr>
        <p:spPr>
          <a:xfrm rot="10800000">
            <a:off x="556398" y="4688541"/>
            <a:ext cx="1984491" cy="180211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283967" y="5355981"/>
            <a:ext cx="1976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00"/>
                </a:solidFill>
              </a:rPr>
              <a:t>Downstream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022272" y="5740692"/>
            <a:ext cx="1523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solidFill>
                  <a:srgbClr val="FF0000"/>
                </a:solidFill>
              </a:rPr>
              <a:t>Up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stream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783095" y="5412187"/>
            <a:ext cx="1976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00B050"/>
                </a:solidFill>
              </a:rPr>
              <a:t>No bad cell</a:t>
            </a:r>
            <a:endParaRPr kumimoji="1" lang="ja-JP" altLang="en-US" sz="2400" b="1" dirty="0">
              <a:solidFill>
                <a:srgbClr val="00B050"/>
              </a:solidFill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1043608" y="1590168"/>
            <a:ext cx="6502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 smtClean="0">
                <a:solidFill>
                  <a:srgbClr val="0000FF"/>
                </a:solidFill>
              </a:rPr>
              <a:t>Evolution of b</a:t>
            </a:r>
            <a:r>
              <a:rPr kumimoji="1" lang="en-US" altLang="ja-JP" sz="2800" b="1" dirty="0" smtClean="0">
                <a:solidFill>
                  <a:srgbClr val="0000FF"/>
                </a:solidFill>
              </a:rPr>
              <a:t>reakdown cell distribution</a:t>
            </a:r>
            <a:endParaRPr kumimoji="1" lang="ja-JP" altLang="en-US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47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11 March 2013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US/Japan Hearing (Toshi Higo)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58CA5-312B-432E-82CD-F0CA02C43F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-535595" y="-131528"/>
            <a:ext cx="9521679" cy="6385388"/>
            <a:chOff x="-396552" y="-142451"/>
            <a:chExt cx="9521679" cy="6385388"/>
          </a:xfrm>
        </p:grpSpPr>
        <p:pic>
          <p:nvPicPr>
            <p:cNvPr id="1026" name="Picture 2" descr="C:\Users\higo\120518 Backup CF-F9 2012\X-band\TD24_disk_#4\120614 Summary (18) finish 252ns run\120622 BDR TD24#4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96552" y="-142451"/>
              <a:ext cx="9144000" cy="62788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グループ化 5"/>
            <p:cNvGrpSpPr/>
            <p:nvPr/>
          </p:nvGrpSpPr>
          <p:grpSpPr>
            <a:xfrm>
              <a:off x="3540752" y="1185828"/>
              <a:ext cx="5584375" cy="5057109"/>
              <a:chOff x="3635896" y="1575473"/>
              <a:chExt cx="5884848" cy="4838644"/>
            </a:xfrm>
          </p:grpSpPr>
          <p:cxnSp>
            <p:nvCxnSpPr>
              <p:cNvPr id="7" name="直線コネクタ 6"/>
              <p:cNvCxnSpPr/>
              <p:nvPr/>
            </p:nvCxnSpPr>
            <p:spPr>
              <a:xfrm flipV="1">
                <a:off x="3635896" y="3933056"/>
                <a:ext cx="4896544" cy="2481061"/>
              </a:xfrm>
              <a:prstGeom prst="line">
                <a:avLst/>
              </a:prstGeom>
              <a:ln w="76200">
                <a:solidFill>
                  <a:srgbClr val="008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テキスト ボックス 7"/>
              <p:cNvSpPr txBox="1"/>
              <p:nvPr/>
            </p:nvSpPr>
            <p:spPr>
              <a:xfrm>
                <a:off x="8102680" y="3454626"/>
                <a:ext cx="1167657" cy="79509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2400" b="1" dirty="0" smtClean="0">
                    <a:solidFill>
                      <a:srgbClr val="008000"/>
                    </a:solidFill>
                  </a:rPr>
                  <a:t>T24#4</a:t>
                </a:r>
              </a:p>
              <a:p>
                <a:pPr algn="ctr"/>
                <a:r>
                  <a:rPr lang="en-US" altLang="ja-JP" sz="2400" b="1" dirty="0" smtClean="0">
                    <a:solidFill>
                      <a:srgbClr val="008000"/>
                    </a:solidFill>
                  </a:rPr>
                  <a:t>(final)</a:t>
                </a:r>
                <a:endParaRPr kumimoji="1" lang="ja-JP" altLang="en-US" sz="2400" b="1" dirty="0">
                  <a:solidFill>
                    <a:srgbClr val="008000"/>
                  </a:solidFill>
                </a:endParaRPr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7797283" y="4103456"/>
                <a:ext cx="288032" cy="239705"/>
              </a:xfrm>
              <a:prstGeom prst="ellipse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rgbClr val="008000"/>
                  </a:solidFill>
                </a:endParaRPr>
              </a:p>
            </p:txBody>
          </p:sp>
          <p:sp>
            <p:nvSpPr>
              <p:cNvPr id="18" name="テキスト ボックス 17"/>
              <p:cNvSpPr txBox="1"/>
              <p:nvPr/>
            </p:nvSpPr>
            <p:spPr>
              <a:xfrm>
                <a:off x="7170848" y="1575473"/>
                <a:ext cx="2349896" cy="795098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2400" b="1" dirty="0" smtClean="0">
                    <a:solidFill>
                      <a:srgbClr val="FF33CC"/>
                    </a:solidFill>
                  </a:rPr>
                  <a:t>TD24R05#2</a:t>
                </a:r>
              </a:p>
              <a:p>
                <a:pPr algn="ctr"/>
                <a:r>
                  <a:rPr lang="en-US" altLang="ja-JP" sz="2400" b="1" dirty="0" smtClean="0">
                    <a:solidFill>
                      <a:srgbClr val="FF33CC"/>
                    </a:solidFill>
                  </a:rPr>
                  <a:t>(2200-2600hrs)</a:t>
                </a:r>
                <a:endParaRPr kumimoji="1" lang="ja-JP" altLang="en-US" sz="2400" b="1" dirty="0">
                  <a:solidFill>
                    <a:srgbClr val="FF33CC"/>
                  </a:solidFill>
                </a:endParaRPr>
              </a:p>
            </p:txBody>
          </p:sp>
          <p:sp>
            <p:nvSpPr>
              <p:cNvPr id="21" name="テキスト ボックス 20"/>
              <p:cNvSpPr txBox="1"/>
              <p:nvPr/>
            </p:nvSpPr>
            <p:spPr>
              <a:xfrm>
                <a:off x="7221512" y="2262648"/>
                <a:ext cx="2048825" cy="61841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b="1" dirty="0" smtClean="0">
                    <a:solidFill>
                      <a:srgbClr val="FF33CC"/>
                    </a:solidFill>
                  </a:rPr>
                  <a:t>Seems dominated by hot cell activity</a:t>
                </a:r>
                <a:endParaRPr kumimoji="1" lang="ja-JP" altLang="en-US" b="1" dirty="0">
                  <a:solidFill>
                    <a:srgbClr val="FF33CC"/>
                  </a:solidFill>
                </a:endParaRPr>
              </a:p>
            </p:txBody>
          </p:sp>
        </p:grpSp>
        <p:sp>
          <p:nvSpPr>
            <p:cNvPr id="5" name="テキスト ボックス 4"/>
            <p:cNvSpPr txBox="1"/>
            <p:nvPr/>
          </p:nvSpPr>
          <p:spPr>
            <a:xfrm>
              <a:off x="251520" y="-142451"/>
              <a:ext cx="5489539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600" b="1" dirty="0" smtClean="0"/>
                <a:t>BDR summary on </a:t>
              </a:r>
              <a:r>
                <a:rPr kumimoji="1" lang="en-US" altLang="ja-JP" sz="3600" b="1" dirty="0" smtClean="0">
                  <a:solidFill>
                    <a:srgbClr val="FF33CC"/>
                  </a:solidFill>
                </a:rPr>
                <a:t>TD24R05</a:t>
              </a:r>
              <a:r>
                <a:rPr kumimoji="1" lang="en-US" altLang="ja-JP" sz="3600" b="1" dirty="0" smtClean="0"/>
                <a:t> </a:t>
              </a:r>
            </a:p>
            <a:p>
              <a:pPr algn="ctr"/>
              <a:r>
                <a:rPr kumimoji="1" lang="en-US" altLang="ja-JP" sz="3600" b="1" dirty="0" smtClean="0"/>
                <a:t>comparing to TD24 and </a:t>
              </a:r>
              <a:r>
                <a:rPr kumimoji="1" lang="en-US" altLang="ja-JP" sz="3600" b="1" dirty="0" smtClean="0">
                  <a:solidFill>
                    <a:srgbClr val="008000"/>
                  </a:solidFill>
                </a:rPr>
                <a:t>T24</a:t>
              </a:r>
              <a:endParaRPr kumimoji="1" lang="ja-JP" altLang="en-US" sz="3600" b="1" dirty="0">
                <a:solidFill>
                  <a:srgbClr val="008000"/>
                </a:solidFill>
              </a:endParaRPr>
            </a:p>
          </p:txBody>
        </p:sp>
      </p:grpSp>
      <p:cxnSp>
        <p:nvCxnSpPr>
          <p:cNvPr id="14" name="直線コネクタ 13"/>
          <p:cNvCxnSpPr/>
          <p:nvPr/>
        </p:nvCxnSpPr>
        <p:spPr>
          <a:xfrm flipV="1">
            <a:off x="1331640" y="2389517"/>
            <a:ext cx="4042617" cy="1177877"/>
          </a:xfrm>
          <a:prstGeom prst="line">
            <a:avLst/>
          </a:prstGeom>
          <a:ln w="76200">
            <a:solidFill>
              <a:srgbClr val="FF33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7088" y="3423104"/>
            <a:ext cx="426549" cy="415499"/>
          </a:xfrm>
          <a:prstGeom prst="rect">
            <a:avLst/>
          </a:prstGeom>
          <a:noFill/>
        </p:spPr>
      </p:pic>
      <p:pic>
        <p:nvPicPr>
          <p:cNvPr id="20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7867" y="849667"/>
            <a:ext cx="584707" cy="438267"/>
          </a:xfrm>
          <a:prstGeom prst="rect">
            <a:avLst/>
          </a:prstGeom>
          <a:noFill/>
        </p:spPr>
      </p:pic>
      <p:cxnSp>
        <p:nvCxnSpPr>
          <p:cNvPr id="15" name="直線矢印コネクタ 14"/>
          <p:cNvCxnSpPr/>
          <p:nvPr/>
        </p:nvCxnSpPr>
        <p:spPr>
          <a:xfrm flipH="1">
            <a:off x="5451894" y="1940831"/>
            <a:ext cx="1429991" cy="433928"/>
          </a:xfrm>
          <a:prstGeom prst="straightConnector1">
            <a:avLst/>
          </a:prstGeom>
          <a:ln w="57150">
            <a:solidFill>
              <a:srgbClr val="FF33CC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24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14</a:t>
            </a:fld>
            <a:endParaRPr kumimoji="1" lang="ja-JP" altLang="en-US"/>
          </a:p>
        </p:txBody>
      </p:sp>
      <p:pic>
        <p:nvPicPr>
          <p:cNvPr id="2051" name="Picture 3" descr="C:\Users\higo\2013\X-band\Review and summary of High Gradient tests of all structures\Comparison of BDR evolu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20" y="188640"/>
            <a:ext cx="7691915" cy="512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611560" y="5229200"/>
            <a:ext cx="7704855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err="1" smtClean="0">
                <a:solidFill>
                  <a:srgbClr val="0000FF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Undamped</a:t>
            </a:r>
            <a:r>
              <a:rPr kumimoji="1" lang="en-US" altLang="ja-JP" sz="2400" dirty="0" smtClean="0">
                <a:solidFill>
                  <a:srgbClr val="0000FF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T24 is the best.</a:t>
            </a:r>
          </a:p>
          <a:p>
            <a:pPr algn="ctr"/>
            <a:r>
              <a:rPr kumimoji="1" lang="en-US" altLang="ja-JP" sz="2400" dirty="0" smtClean="0">
                <a:solidFill>
                  <a:srgbClr val="0000FF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TD24R05 the same as TD24 in the early stage, </a:t>
            </a:r>
          </a:p>
          <a:p>
            <a:pPr algn="ctr"/>
            <a:r>
              <a:rPr lang="en-US" altLang="ja-JP" sz="2400" dirty="0" smtClean="0">
                <a:solidFill>
                  <a:srgbClr val="0000FF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but h</a:t>
            </a:r>
            <a:r>
              <a:rPr kumimoji="1" lang="en-US" altLang="ja-JP" sz="2400" dirty="0" smtClean="0">
                <a:solidFill>
                  <a:srgbClr val="0000FF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ot spots appeared</a:t>
            </a:r>
            <a:r>
              <a:rPr lang="en-US" altLang="ja-JP" sz="2400" dirty="0">
                <a:solidFill>
                  <a:srgbClr val="0000FF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</a:t>
            </a:r>
            <a:r>
              <a:rPr lang="en-US" altLang="ja-JP" sz="2400" dirty="0" smtClean="0">
                <a:solidFill>
                  <a:srgbClr val="0000FF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and deteriorated.</a:t>
            </a:r>
            <a:endParaRPr kumimoji="1" lang="en-US" altLang="ja-JP" sz="2400" dirty="0" smtClean="0">
              <a:solidFill>
                <a:srgbClr val="0000FF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771800" y="306896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000" b="1" dirty="0" smtClean="0">
                <a:solidFill>
                  <a:srgbClr val="CC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T24</a:t>
            </a:r>
            <a:endParaRPr kumimoji="1" lang="ja-JP" altLang="en-US" sz="2000" b="1" dirty="0">
              <a:solidFill>
                <a:srgbClr val="CC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523304" y="1556792"/>
            <a:ext cx="12843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000" b="1" dirty="0" smtClean="0">
                <a:solidFill>
                  <a:srgbClr val="008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TD24R05</a:t>
            </a:r>
            <a:endParaRPr kumimoji="1" lang="ja-JP" altLang="en-US" sz="2000" b="1" dirty="0">
              <a:solidFill>
                <a:srgbClr val="008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599730" y="2552557"/>
            <a:ext cx="813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000" b="1" dirty="0" smtClean="0">
                <a:solidFill>
                  <a:srgbClr val="0000FF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TD24</a:t>
            </a:r>
            <a:endParaRPr kumimoji="1" lang="ja-JP" altLang="en-US" sz="2000" b="1" dirty="0">
              <a:solidFill>
                <a:srgbClr val="0000FF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7" name="二等辺三角形 6"/>
          <p:cNvSpPr/>
          <p:nvPr/>
        </p:nvSpPr>
        <p:spPr>
          <a:xfrm>
            <a:off x="4723005" y="2050244"/>
            <a:ext cx="169251" cy="134156"/>
          </a:xfrm>
          <a:prstGeom prst="triangl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コネクタ 10"/>
          <p:cNvCxnSpPr/>
          <p:nvPr/>
        </p:nvCxnSpPr>
        <p:spPr>
          <a:xfrm>
            <a:off x="4499992" y="2117322"/>
            <a:ext cx="864096" cy="0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右矢印 11"/>
          <p:cNvSpPr/>
          <p:nvPr/>
        </p:nvSpPr>
        <p:spPr>
          <a:xfrm rot="17947662">
            <a:off x="4319972" y="2209351"/>
            <a:ext cx="360040" cy="254167"/>
          </a:xfrm>
          <a:prstGeom prst="rightArrow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タイトル 12"/>
          <p:cNvSpPr>
            <a:spLocks noGrp="1"/>
          </p:cNvSpPr>
          <p:nvPr>
            <p:ph type="title"/>
          </p:nvPr>
        </p:nvSpPr>
        <p:spPr>
          <a:xfrm>
            <a:off x="458677" y="116632"/>
            <a:ext cx="8229600" cy="980728"/>
          </a:xfrm>
          <a:solidFill>
            <a:schemeClr val="bg1"/>
          </a:solidFill>
        </p:spPr>
        <p:txBody>
          <a:bodyPr/>
          <a:lstStyle/>
          <a:p>
            <a:r>
              <a:rPr kumimoji="1" lang="en-US" altLang="ja-JP" dirty="0" smtClean="0"/>
              <a:t>Evolution of breakdown rate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0414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We need to understand </a:t>
            </a:r>
            <a:br>
              <a:rPr lang="en-US" altLang="ja-JP" dirty="0" smtClean="0"/>
            </a:br>
            <a:r>
              <a:rPr lang="en-US" altLang="ja-JP" dirty="0" smtClean="0">
                <a:solidFill>
                  <a:srgbClr val="FF0000"/>
                </a:solidFill>
              </a:rPr>
              <a:t>physical mechanism of vacuum arc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755576" y="1628800"/>
            <a:ext cx="7931224" cy="4680520"/>
          </a:xfrm>
        </p:spPr>
        <p:txBody>
          <a:bodyPr>
            <a:normAutofit fontScale="77500" lnSpcReduction="20000"/>
          </a:bodyPr>
          <a:lstStyle/>
          <a:p>
            <a:r>
              <a:rPr lang="en-US" altLang="ja-JP" dirty="0" smtClean="0">
                <a:solidFill>
                  <a:srgbClr val="0066FF"/>
                </a:solidFill>
              </a:rPr>
              <a:t>Possible and proposed mechanisms</a:t>
            </a:r>
          </a:p>
          <a:p>
            <a:pPr lvl="1"/>
            <a:r>
              <a:rPr lang="en-US" altLang="ja-JP" dirty="0" smtClean="0"/>
              <a:t>Dusts and foreign particles </a:t>
            </a:r>
            <a:r>
              <a:rPr lang="en-US" altLang="ja-JP" dirty="0" smtClean="0">
                <a:sym typeface="Wingdings" pitchFamily="2" charset="2"/>
              </a:rPr>
              <a:t> </a:t>
            </a:r>
            <a:r>
              <a:rPr lang="en-US" altLang="ja-JP" u="sng" dirty="0" smtClean="0">
                <a:sym typeface="Wingdings" pitchFamily="2" charset="2"/>
              </a:rPr>
              <a:t>Low work function </a:t>
            </a:r>
            <a:r>
              <a:rPr lang="en-US" altLang="ja-JP" dirty="0" smtClean="0">
                <a:sym typeface="Wingdings" pitchFamily="2" charset="2"/>
              </a:rPr>
              <a:t> FE</a:t>
            </a:r>
            <a:endParaRPr lang="en-US" altLang="ja-JP" dirty="0" smtClean="0"/>
          </a:p>
          <a:p>
            <a:pPr lvl="1"/>
            <a:r>
              <a:rPr lang="en-US" altLang="ja-JP" dirty="0" smtClean="0"/>
              <a:t>Sharp edge </a:t>
            </a:r>
            <a:r>
              <a:rPr lang="en-US" altLang="ja-JP" dirty="0" smtClean="0">
                <a:sym typeface="Wingdings" pitchFamily="2" charset="2"/>
              </a:rPr>
              <a:t> </a:t>
            </a:r>
            <a:r>
              <a:rPr lang="en-US" altLang="ja-JP" u="sng" dirty="0" smtClean="0">
                <a:sym typeface="Wingdings" pitchFamily="2" charset="2"/>
              </a:rPr>
              <a:t>Es enhancement </a:t>
            </a:r>
            <a:r>
              <a:rPr lang="en-US" altLang="ja-JP" dirty="0" smtClean="0">
                <a:sym typeface="Wingdings" pitchFamily="2" charset="2"/>
              </a:rPr>
              <a:t> FE</a:t>
            </a:r>
            <a:endParaRPr lang="en-US" altLang="ja-JP" dirty="0" smtClean="0"/>
          </a:p>
          <a:p>
            <a:pPr lvl="1"/>
            <a:r>
              <a:rPr lang="en-US" altLang="ja-JP" dirty="0" smtClean="0"/>
              <a:t>Es </a:t>
            </a:r>
            <a:r>
              <a:rPr lang="en-US" altLang="ja-JP" dirty="0" smtClean="0">
                <a:sym typeface="Wingdings" pitchFamily="2" charset="2"/>
              </a:rPr>
              <a:t> </a:t>
            </a:r>
            <a:r>
              <a:rPr lang="en-US" altLang="ja-JP" u="sng" dirty="0" smtClean="0">
                <a:sym typeface="Wingdings" pitchFamily="2" charset="2"/>
              </a:rPr>
              <a:t>Maxwell’s stress </a:t>
            </a:r>
            <a:r>
              <a:rPr lang="en-US" altLang="ja-JP" dirty="0" smtClean="0">
                <a:sym typeface="Wingdings" pitchFamily="2" charset="2"/>
              </a:rPr>
              <a:t> pull up crystal  FE  plasma development</a:t>
            </a:r>
            <a:endParaRPr lang="en-US" altLang="ja-JP" dirty="0" smtClean="0"/>
          </a:p>
          <a:p>
            <a:pPr lvl="1"/>
            <a:r>
              <a:rPr lang="en-US" altLang="ja-JP" dirty="0" smtClean="0"/>
              <a:t>Hs </a:t>
            </a:r>
            <a:r>
              <a:rPr lang="en-US" altLang="ja-JP" dirty="0" smtClean="0">
                <a:sym typeface="Wingdings" pitchFamily="2" charset="2"/>
              </a:rPr>
              <a:t> pulse heating  </a:t>
            </a:r>
            <a:r>
              <a:rPr lang="en-US" altLang="ja-JP" u="sng" dirty="0" smtClean="0">
                <a:sym typeface="Wingdings" pitchFamily="2" charset="2"/>
              </a:rPr>
              <a:t>fatigue</a:t>
            </a:r>
            <a:r>
              <a:rPr lang="en-US" altLang="ja-JP" dirty="0" smtClean="0">
                <a:sym typeface="Wingdings" pitchFamily="2" charset="2"/>
              </a:rPr>
              <a:t>  edges and ruptures  high Es</a:t>
            </a:r>
          </a:p>
          <a:p>
            <a:pPr lvl="1"/>
            <a:r>
              <a:rPr lang="en-US" altLang="ja-JP" dirty="0" err="1"/>
              <a:t>Hs</a:t>
            </a:r>
            <a:r>
              <a:rPr lang="en-US" altLang="ja-JP" dirty="0"/>
              <a:t> </a:t>
            </a:r>
            <a:r>
              <a:rPr lang="en-US" altLang="ja-JP" dirty="0">
                <a:sym typeface="Wingdings" pitchFamily="2" charset="2"/>
              </a:rPr>
              <a:t> Pulse heating  </a:t>
            </a:r>
            <a:r>
              <a:rPr lang="en-US" altLang="ja-JP" u="sng" dirty="0">
                <a:sym typeface="Wingdings" pitchFamily="2" charset="2"/>
              </a:rPr>
              <a:t>Defects in material </a:t>
            </a:r>
            <a:r>
              <a:rPr lang="en-US" altLang="ja-JP" dirty="0">
                <a:sym typeface="Wingdings" pitchFamily="2" charset="2"/>
              </a:rPr>
              <a:t> Open to surface</a:t>
            </a:r>
            <a:endParaRPr lang="en-US" altLang="ja-JP" dirty="0"/>
          </a:p>
          <a:p>
            <a:pPr lvl="1"/>
            <a:r>
              <a:rPr lang="en-US" altLang="ja-JP" dirty="0" err="1" smtClean="0">
                <a:sym typeface="Wingdings" pitchFamily="2" charset="2"/>
              </a:rPr>
              <a:t>Hs</a:t>
            </a:r>
            <a:r>
              <a:rPr lang="en-US" altLang="ja-JP" dirty="0" smtClean="0">
                <a:sym typeface="Wingdings" pitchFamily="2" charset="2"/>
              </a:rPr>
              <a:t>  high current density  </a:t>
            </a:r>
            <a:r>
              <a:rPr lang="en-US" altLang="ja-JP" u="sng" dirty="0" err="1" smtClean="0">
                <a:sym typeface="Wingdings" pitchFamily="2" charset="2"/>
              </a:rPr>
              <a:t>electromigration</a:t>
            </a:r>
            <a:endParaRPr lang="en-US" altLang="ja-JP" u="sng" dirty="0" smtClean="0">
              <a:sym typeface="Wingdings" pitchFamily="2" charset="2"/>
            </a:endParaRPr>
          </a:p>
          <a:p>
            <a:r>
              <a:rPr lang="en-US" altLang="ja-JP" dirty="0" smtClean="0">
                <a:solidFill>
                  <a:srgbClr val="0066FF"/>
                </a:solidFill>
              </a:rPr>
              <a:t>BD Trigger and evolution to discharge</a:t>
            </a:r>
          </a:p>
          <a:p>
            <a:pPr lvl="1"/>
            <a:r>
              <a:rPr lang="en-US" altLang="ja-JP" dirty="0" smtClean="0"/>
              <a:t>Trigger source and frequency decreases, saturated and sometimes increases</a:t>
            </a:r>
          </a:p>
          <a:p>
            <a:pPr lvl="1"/>
            <a:r>
              <a:rPr lang="en-US" altLang="ja-JP" dirty="0" smtClean="0"/>
              <a:t>Integrated d</a:t>
            </a:r>
            <a:r>
              <a:rPr kumimoji="1" lang="en-US" altLang="ja-JP" dirty="0" smtClean="0"/>
              <a:t>amage due to discharges should be small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Studies in next stage</a:t>
            </a:r>
            <a:endParaRPr kumimoji="1" lang="ja-JP" altLang="en-US" dirty="0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idx="1"/>
          </p:nvPr>
        </p:nvSpPr>
        <p:spPr>
          <a:xfrm>
            <a:off x="611560" y="1340768"/>
            <a:ext cx="8075240" cy="4785395"/>
          </a:xfrm>
        </p:spPr>
        <p:txBody>
          <a:bodyPr/>
          <a:lstStyle/>
          <a:p>
            <a:r>
              <a:rPr lang="en-US" altLang="ja-JP" dirty="0"/>
              <a:t>Need to understand the physics behind the difference </a:t>
            </a:r>
            <a:r>
              <a:rPr lang="en-US" altLang="ja-JP" dirty="0">
                <a:solidFill>
                  <a:srgbClr val="FF0000"/>
                </a:solidFill>
              </a:rPr>
              <a:t>between </a:t>
            </a:r>
            <a:r>
              <a:rPr lang="en-US" altLang="ja-JP" dirty="0" err="1">
                <a:solidFill>
                  <a:srgbClr val="FF0000"/>
                </a:solidFill>
              </a:rPr>
              <a:t>undamped</a:t>
            </a:r>
            <a:r>
              <a:rPr lang="en-US" altLang="ja-JP" dirty="0">
                <a:solidFill>
                  <a:srgbClr val="FF0000"/>
                </a:solidFill>
              </a:rPr>
              <a:t> and damped</a:t>
            </a:r>
            <a:r>
              <a:rPr lang="en-US" altLang="ja-JP" dirty="0"/>
              <a:t>.</a:t>
            </a:r>
          </a:p>
          <a:p>
            <a:r>
              <a:rPr kumimoji="1" lang="en-US" altLang="ja-JP" dirty="0" smtClean="0"/>
              <a:t>In addition, we need to suppress </a:t>
            </a:r>
            <a:r>
              <a:rPr kumimoji="1" lang="en-US" altLang="ja-JP" dirty="0" smtClean="0">
                <a:solidFill>
                  <a:srgbClr val="FF0000"/>
                </a:solidFill>
              </a:rPr>
              <a:t>hot spots</a:t>
            </a:r>
            <a:r>
              <a:rPr kumimoji="1" lang="en-US" altLang="ja-JP" dirty="0" smtClean="0"/>
              <a:t>.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Here we really need to study and explore the </a:t>
            </a:r>
            <a:r>
              <a:rPr lang="en-US" altLang="ja-JP" dirty="0" smtClean="0"/>
              <a:t>technique for </a:t>
            </a:r>
            <a:r>
              <a:rPr lang="en-US" altLang="ja-JP" dirty="0" smtClean="0">
                <a:solidFill>
                  <a:srgbClr val="0000FF"/>
                </a:solidFill>
              </a:rPr>
              <a:t>cleaning or clean environment</a:t>
            </a:r>
            <a:r>
              <a:rPr lang="en-US" altLang="ja-JP" dirty="0" smtClean="0"/>
              <a:t>.</a:t>
            </a:r>
          </a:p>
          <a:p>
            <a:r>
              <a:rPr kumimoji="1" lang="en-US" altLang="ja-JP" dirty="0" smtClean="0"/>
              <a:t>This study will be done in tests with </a:t>
            </a:r>
            <a:r>
              <a:rPr kumimoji="1" lang="en-US" altLang="ja-JP" dirty="0" smtClean="0">
                <a:solidFill>
                  <a:srgbClr val="0000FF"/>
                </a:solidFill>
              </a:rPr>
              <a:t>simple geometries </a:t>
            </a:r>
            <a:r>
              <a:rPr kumimoji="1" lang="en-US" altLang="ja-JP" dirty="0" smtClean="0"/>
              <a:t>which is almost ready to go.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962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600" dirty="0" smtClean="0"/>
              <a:t>Where breakdown triggers come from </a:t>
            </a:r>
          </a:p>
          <a:p>
            <a:pPr algn="ctr"/>
            <a:r>
              <a:rPr lang="en-US" altLang="ja-JP" sz="3600" dirty="0" smtClean="0">
                <a:solidFill>
                  <a:srgbClr val="FF0000"/>
                </a:solidFill>
              </a:rPr>
              <a:t>high magnetic field area</a:t>
            </a:r>
            <a:r>
              <a:rPr lang="en-US" altLang="ja-JP" sz="3600" dirty="0" smtClean="0"/>
              <a:t>?</a:t>
            </a:r>
            <a:endParaRPr kumimoji="1" lang="ja-JP" altLang="en-US" sz="3600" baseline="-25000" dirty="0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>
          <a:xfrm>
            <a:off x="6553200" y="6142036"/>
            <a:ext cx="2133600" cy="365125"/>
          </a:xfrm>
        </p:spPr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grpSp>
        <p:nvGrpSpPr>
          <p:cNvPr id="33" name="グループ化 32"/>
          <p:cNvGrpSpPr/>
          <p:nvPr/>
        </p:nvGrpSpPr>
        <p:grpSpPr>
          <a:xfrm>
            <a:off x="662860" y="1154254"/>
            <a:ext cx="3357554" cy="2518166"/>
            <a:chOff x="357158" y="1214422"/>
            <a:chExt cx="3357554" cy="2518166"/>
          </a:xfrm>
        </p:grpSpPr>
        <p:pic>
          <p:nvPicPr>
            <p:cNvPr id="31" name="Picture 2" descr="G:\Departments\EN\Groups\MME\MM\Metallurgy\MEB-Sigma\MAichele\TD18 KEK-SLAC postmortem inspection\Slice B\TD18_KEK-SLAC_B-US-20.t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7158" y="1214422"/>
              <a:ext cx="3357554" cy="2518166"/>
            </a:xfrm>
            <a:prstGeom prst="rect">
              <a:avLst/>
            </a:prstGeom>
            <a:noFill/>
          </p:spPr>
        </p:pic>
        <p:sp>
          <p:nvSpPr>
            <p:cNvPr id="35" name="テキスト ボックス 34"/>
            <p:cNvSpPr txBox="1"/>
            <p:nvPr/>
          </p:nvSpPr>
          <p:spPr>
            <a:xfrm>
              <a:off x="1214414" y="2669441"/>
              <a:ext cx="17145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 smtClean="0">
                  <a:solidFill>
                    <a:srgbClr val="FFFF00"/>
                  </a:solidFill>
                </a:rPr>
                <a:t>Pulse heat damage</a:t>
              </a:r>
              <a:endParaRPr kumimoji="1" lang="ja-JP" altLang="en-US" sz="24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22" name="日付プレースホルダ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24" name="フッター プレースホル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grpSp>
        <p:nvGrpSpPr>
          <p:cNvPr id="37" name="グループ化 36"/>
          <p:cNvGrpSpPr/>
          <p:nvPr/>
        </p:nvGrpSpPr>
        <p:grpSpPr>
          <a:xfrm>
            <a:off x="1091488" y="3440270"/>
            <a:ext cx="3857652" cy="2893240"/>
            <a:chOff x="928662" y="3357562"/>
            <a:chExt cx="3857652" cy="2893240"/>
          </a:xfrm>
        </p:grpSpPr>
        <p:pic>
          <p:nvPicPr>
            <p:cNvPr id="23" name="Picture 2" descr="G:\Departments\EN\Groups\MME\MM\Metallurgy\MEB-Sigma\MAichele\EDMS--1096980--TD18_post-mortem_SEM_observation\TD18 KEK-SLAC SliceC\TD18-SliceC-DS-59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28662" y="3357562"/>
              <a:ext cx="3857652" cy="2893240"/>
            </a:xfrm>
            <a:prstGeom prst="rect">
              <a:avLst/>
            </a:prstGeom>
            <a:noFill/>
          </p:spPr>
        </p:pic>
        <p:sp>
          <p:nvSpPr>
            <p:cNvPr id="29" name="テキスト ボックス 28"/>
            <p:cNvSpPr txBox="1"/>
            <p:nvPr/>
          </p:nvSpPr>
          <p:spPr>
            <a:xfrm>
              <a:off x="948612" y="5517802"/>
              <a:ext cx="12659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FF0000"/>
                  </a:solidFill>
                </a:rPr>
                <a:t>Markus </a:t>
              </a:r>
              <a:r>
                <a:rPr lang="en-US" sz="1200" b="1" dirty="0" err="1" smtClean="0">
                  <a:solidFill>
                    <a:srgbClr val="FF0000"/>
                  </a:solidFill>
                </a:rPr>
                <a:t>Aicheler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 13. Oct. 2010</a:t>
              </a:r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3071802" y="3861618"/>
              <a:ext cx="150019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 smtClean="0">
                  <a:solidFill>
                    <a:srgbClr val="FFFF00"/>
                  </a:solidFill>
                </a:rPr>
                <a:t>Hs max</a:t>
              </a:r>
            </a:p>
            <a:p>
              <a:pPr algn="ctr"/>
              <a:r>
                <a:rPr lang="en-US" altLang="ja-JP" sz="2400" b="1" dirty="0" smtClean="0">
                  <a:solidFill>
                    <a:srgbClr val="FFFF00"/>
                  </a:solidFill>
                  <a:sym typeface="Wingdings" pitchFamily="2" charset="2"/>
                </a:rPr>
                <a:t> High current</a:t>
              </a:r>
              <a:endParaRPr kumimoji="1" lang="ja-JP" altLang="en-US" sz="24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2" name="テキスト ボックス 1"/>
          <p:cNvSpPr txBox="1"/>
          <p:nvPr/>
        </p:nvSpPr>
        <p:spPr>
          <a:xfrm>
            <a:off x="4788024" y="1489178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solidFill>
                  <a:srgbClr val="0000FF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Inclusion of foreign materials</a:t>
            </a:r>
            <a:endParaRPr kumimoji="1" lang="ja-JP" altLang="en-US" sz="2000" dirty="0">
              <a:solidFill>
                <a:srgbClr val="0000FF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436096" y="2413337"/>
            <a:ext cx="2160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solidFill>
                  <a:srgbClr val="0000FF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High magnetic fiel</a:t>
            </a:r>
            <a:r>
              <a:rPr lang="en-US" altLang="ja-JP" sz="2000" dirty="0" smtClean="0">
                <a:solidFill>
                  <a:srgbClr val="0000FF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d triggered surface damage</a:t>
            </a:r>
            <a:endParaRPr kumimoji="1" lang="ja-JP" altLang="en-US" sz="2000" dirty="0">
              <a:solidFill>
                <a:srgbClr val="0000FF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069714" y="3661150"/>
            <a:ext cx="2160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rgbClr val="0000FF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E</a:t>
            </a:r>
            <a:r>
              <a:rPr lang="en-US" altLang="ja-JP" sz="2000" dirty="0" smtClean="0">
                <a:solidFill>
                  <a:srgbClr val="0000FF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volution from material defects  Helsinki idea</a:t>
            </a:r>
            <a:endParaRPr kumimoji="1" lang="en-US" altLang="ja-JP" sz="2000" dirty="0" smtClean="0">
              <a:solidFill>
                <a:srgbClr val="0000FF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6444208" y="4893256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olidFill>
                  <a:srgbClr val="0000FF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Other mechanism??</a:t>
            </a:r>
            <a:endParaRPr kumimoji="1" lang="en-US" altLang="ja-JP" sz="2000" dirty="0" smtClean="0">
              <a:solidFill>
                <a:srgbClr val="0000FF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2013\申請\日米\130311 ヒアリング\Scratc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698" y="3631728"/>
            <a:ext cx="3113324" cy="234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2013\申請\日米\130311 ヒアリング\End mi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753" y="844465"/>
            <a:ext cx="3159980" cy="23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2013\申請\日米\130311 ヒアリング\Ball point end mil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97" y="1048749"/>
            <a:ext cx="3180914" cy="237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2013\申請\日米\130311 ヒアリング\turning lath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97" y="3711259"/>
            <a:ext cx="3081577" cy="231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6380" y="0"/>
            <a:ext cx="8229600" cy="810166"/>
          </a:xfrm>
        </p:spPr>
        <p:txBody>
          <a:bodyPr>
            <a:normAutofit/>
          </a:bodyPr>
          <a:lstStyle/>
          <a:p>
            <a:r>
              <a:rPr lang="en-US" altLang="ja-JP" b="1" dirty="0" smtClean="0"/>
              <a:t>Copper s</a:t>
            </a:r>
            <a:r>
              <a:rPr kumimoji="1" lang="en-US" altLang="ja-JP" b="1" dirty="0" smtClean="0"/>
              <a:t>urface study underway</a:t>
            </a:r>
            <a:endParaRPr kumimoji="1" lang="ja-JP" altLang="en-US" b="1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18</a:t>
            </a:fld>
            <a:endParaRPr kumimoji="1" lang="ja-JP" altLang="en-US"/>
          </a:p>
        </p:txBody>
      </p:sp>
      <p:grpSp>
        <p:nvGrpSpPr>
          <p:cNvPr id="12" name="グループ化 11"/>
          <p:cNvGrpSpPr/>
          <p:nvPr/>
        </p:nvGrpSpPr>
        <p:grpSpPr>
          <a:xfrm>
            <a:off x="1691680" y="1909426"/>
            <a:ext cx="4968552" cy="3252155"/>
            <a:chOff x="-774444" y="1124744"/>
            <a:chExt cx="4968552" cy="3218405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27584" y="1124744"/>
              <a:ext cx="2664296" cy="2664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0" name="直線矢印コネクタ 9"/>
            <p:cNvCxnSpPr/>
            <p:nvPr/>
          </p:nvCxnSpPr>
          <p:spPr>
            <a:xfrm flipH="1" flipV="1">
              <a:off x="1995056" y="2639293"/>
              <a:ext cx="2055036" cy="127194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円/楕円 10"/>
            <p:cNvSpPr/>
            <p:nvPr/>
          </p:nvSpPr>
          <p:spPr>
            <a:xfrm>
              <a:off x="1835696" y="2423267"/>
              <a:ext cx="216024" cy="21602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円/楕円 13"/>
            <p:cNvSpPr/>
            <p:nvPr/>
          </p:nvSpPr>
          <p:spPr>
            <a:xfrm>
              <a:off x="1551678" y="2399022"/>
              <a:ext cx="216024" cy="21602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5" name="直線矢印コネクタ 14"/>
            <p:cNvCxnSpPr>
              <a:endCxn id="14" idx="3"/>
            </p:cNvCxnSpPr>
            <p:nvPr/>
          </p:nvCxnSpPr>
          <p:spPr>
            <a:xfrm flipV="1">
              <a:off x="-592249" y="2583410"/>
              <a:ext cx="2175563" cy="175973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矢印コネクタ 22"/>
            <p:cNvCxnSpPr>
              <a:endCxn id="11" idx="1"/>
            </p:cNvCxnSpPr>
            <p:nvPr/>
          </p:nvCxnSpPr>
          <p:spPr>
            <a:xfrm>
              <a:off x="-774444" y="1345855"/>
              <a:ext cx="2641776" cy="110904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矢印コネクタ 27"/>
            <p:cNvCxnSpPr/>
            <p:nvPr/>
          </p:nvCxnSpPr>
          <p:spPr>
            <a:xfrm flipH="1">
              <a:off x="1995056" y="1124745"/>
              <a:ext cx="2199052" cy="133214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テキスト ボックス 17"/>
          <p:cNvSpPr txBox="1"/>
          <p:nvPr/>
        </p:nvSpPr>
        <p:spPr>
          <a:xfrm>
            <a:off x="7271439" y="745426"/>
            <a:ext cx="1330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FF66"/>
                </a:solidFill>
              </a:rPr>
              <a:t>End mill</a:t>
            </a:r>
            <a:endParaRPr kumimoji="1" lang="ja-JP" altLang="en-US" sz="2400" b="1" dirty="0">
              <a:solidFill>
                <a:srgbClr val="FFFF66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008522" y="1068446"/>
            <a:ext cx="1624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FF66"/>
                </a:solidFill>
              </a:rPr>
              <a:t>Ball </a:t>
            </a:r>
            <a:r>
              <a:rPr lang="en-US" altLang="ja-JP" sz="2400" b="1" dirty="0">
                <a:solidFill>
                  <a:srgbClr val="FFFF66"/>
                </a:solidFill>
              </a:rPr>
              <a:t>p</a:t>
            </a:r>
            <a:r>
              <a:rPr kumimoji="1" lang="en-US" altLang="ja-JP" sz="2400" b="1" dirty="0" smtClean="0">
                <a:solidFill>
                  <a:srgbClr val="FFFF66"/>
                </a:solidFill>
              </a:rPr>
              <a:t>oint </a:t>
            </a:r>
            <a:r>
              <a:rPr lang="en-US" altLang="ja-JP" sz="2400" b="1" dirty="0">
                <a:solidFill>
                  <a:srgbClr val="FFFF66"/>
                </a:solidFill>
              </a:rPr>
              <a:t>e</a:t>
            </a:r>
            <a:r>
              <a:rPr kumimoji="1" lang="en-US" altLang="ja-JP" sz="2400" b="1" dirty="0" smtClean="0">
                <a:solidFill>
                  <a:srgbClr val="FFFF66"/>
                </a:solidFill>
              </a:rPr>
              <a:t>nd mill</a:t>
            </a:r>
            <a:endParaRPr kumimoji="1" lang="ja-JP" altLang="en-US" sz="2400" b="1" dirty="0">
              <a:solidFill>
                <a:srgbClr val="FFFF66"/>
              </a:solidFill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383718" y="3896494"/>
            <a:ext cx="1962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FF66"/>
                </a:solidFill>
              </a:rPr>
              <a:t>Turning lathe</a:t>
            </a:r>
            <a:endParaRPr kumimoji="1" lang="ja-JP" altLang="en-US" sz="2400" b="1" dirty="0">
              <a:solidFill>
                <a:srgbClr val="FFFF66"/>
              </a:solidFill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6724325" y="3631728"/>
            <a:ext cx="1962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2400" b="1" dirty="0" smtClean="0">
                <a:solidFill>
                  <a:srgbClr val="FFFF66"/>
                </a:solidFill>
              </a:rPr>
              <a:t>Scratch by </a:t>
            </a:r>
            <a:r>
              <a:rPr kumimoji="1" lang="en-US" altLang="ja-JP" sz="2400" b="1" dirty="0" err="1" smtClean="0">
                <a:solidFill>
                  <a:srgbClr val="FFFF66"/>
                </a:solidFill>
              </a:rPr>
              <a:t>profilemeter</a:t>
            </a:r>
            <a:endParaRPr kumimoji="1" lang="ja-JP" altLang="en-US" sz="2400" b="1" dirty="0">
              <a:solidFill>
                <a:srgbClr val="FFFF66"/>
              </a:solidFill>
            </a:endParaRPr>
          </a:p>
        </p:txBody>
      </p:sp>
      <p:pic>
        <p:nvPicPr>
          <p:cNvPr id="1026" name="Picture 2" descr="C:\Users\higo\2013\X-band\表面評価\クーポン試験\130121 クーポン写真\End Mil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837104"/>
            <a:ext cx="1278559" cy="123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igo\2013\X-band\表面評価\クーポン試験\130121 クーポン写真\Ball End Mil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44464"/>
            <a:ext cx="1000571" cy="113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igo\2013\X-band\表面評価\クーポン試験\130121 クーポン写真\Diamond turning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718" y="4429057"/>
            <a:ext cx="1390240" cy="146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278842" y="6024033"/>
            <a:ext cx="859605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>
                <a:solidFill>
                  <a:srgbClr val="0000FF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We want SLAC to apply the chemical process and heat treatment.</a:t>
            </a:r>
            <a:endParaRPr kumimoji="1" lang="ja-JP" altLang="en-US" sz="2000" dirty="0">
              <a:solidFill>
                <a:srgbClr val="0000FF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948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214290"/>
            <a:ext cx="5357818" cy="928670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olidFill>
                  <a:srgbClr val="0066FF"/>
                </a:solidFill>
              </a:rPr>
              <a:t>Basic study setups</a:t>
            </a:r>
            <a:endParaRPr kumimoji="1" lang="ja-JP" altLang="en-US" dirty="0">
              <a:solidFill>
                <a:srgbClr val="0066FF"/>
              </a:solidFill>
            </a:endParaRPr>
          </a:p>
        </p:txBody>
      </p:sp>
      <p:sp>
        <p:nvSpPr>
          <p:cNvPr id="12" name="スライド番号プレースホル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29D70-D49F-4A7A-A1C2-47CFE89D873B}" type="slidenum">
              <a:rPr kumimoji="1" lang="ja-JP" altLang="en-US" smtClean="0"/>
              <a:pPr/>
              <a:t>19</a:t>
            </a:fld>
            <a:endParaRPr kumimoji="1" lang="ja-JP" altLang="en-US" dirty="0"/>
          </a:p>
        </p:txBody>
      </p:sp>
      <p:sp>
        <p:nvSpPr>
          <p:cNvPr id="13" name="日付プレースホルダ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grpSp>
        <p:nvGrpSpPr>
          <p:cNvPr id="22" name="グループ化 21"/>
          <p:cNvGrpSpPr/>
          <p:nvPr/>
        </p:nvGrpSpPr>
        <p:grpSpPr>
          <a:xfrm>
            <a:off x="857224" y="1500174"/>
            <a:ext cx="3430301" cy="4252142"/>
            <a:chOff x="428596" y="1643050"/>
            <a:chExt cx="3287425" cy="4084354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714348" y="3643314"/>
              <a:ext cx="2714644" cy="1464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" name="Picture 3" descr="Single Cu SW Structure"/>
            <p:cNvPicPr>
              <a:picLocks noChangeAspect="1" noChangeArrowheads="1"/>
            </p:cNvPicPr>
            <p:nvPr/>
          </p:nvPicPr>
          <p:blipFill>
            <a:blip r:embed="rId3" cstate="print"/>
            <a:srcRect t="7567" b="15501"/>
            <a:stretch>
              <a:fillRect/>
            </a:stretch>
          </p:blipFill>
          <p:spPr bwMode="auto">
            <a:xfrm>
              <a:off x="428596" y="1643050"/>
              <a:ext cx="3287425" cy="2252767"/>
            </a:xfrm>
            <a:prstGeom prst="rect">
              <a:avLst/>
            </a:prstGeom>
            <a:noFill/>
          </p:spPr>
        </p:pic>
        <p:sp>
          <p:nvSpPr>
            <p:cNvPr id="17" name="テキスト ボックス 16"/>
            <p:cNvSpPr txBox="1"/>
            <p:nvPr/>
          </p:nvSpPr>
          <p:spPr>
            <a:xfrm>
              <a:off x="633984" y="4929198"/>
              <a:ext cx="2396187" cy="798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/>
                <a:t>High field only at center cell</a:t>
              </a:r>
              <a:endParaRPr kumimoji="1" lang="ja-JP" altLang="en-US" sz="2400" dirty="0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5357818" y="500042"/>
            <a:ext cx="2857520" cy="2636055"/>
            <a:chOff x="4857752" y="857232"/>
            <a:chExt cx="2571768" cy="2424959"/>
          </a:xfrm>
        </p:grpSpPr>
        <p:pic>
          <p:nvPicPr>
            <p:cNvPr id="15" name="Picture 8" descr="higashi clean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57752" y="857232"/>
              <a:ext cx="2321799" cy="2062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テキスト ボックス 18"/>
            <p:cNvSpPr txBox="1"/>
            <p:nvPr/>
          </p:nvSpPr>
          <p:spPr>
            <a:xfrm>
              <a:off x="5072066" y="2857496"/>
              <a:ext cx="2357454" cy="424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400" dirty="0" smtClean="0">
                  <a:solidFill>
                    <a:srgbClr val="0066FF"/>
                  </a:solidFill>
                </a:rPr>
                <a:t>Clean </a:t>
              </a:r>
              <a:r>
                <a:rPr kumimoji="1" lang="en-US" altLang="ja-JP" sz="2400" dirty="0" smtClean="0">
                  <a:solidFill>
                    <a:srgbClr val="0066FF"/>
                  </a:solidFill>
                </a:rPr>
                <a:t>setup</a:t>
              </a:r>
              <a:endParaRPr kumimoji="1" lang="ja-JP" altLang="en-US" sz="2400" dirty="0">
                <a:solidFill>
                  <a:srgbClr val="0066FF"/>
                </a:solidFill>
              </a:endParaRPr>
            </a:p>
          </p:txBody>
        </p:sp>
      </p:grpSp>
      <p:pic>
        <p:nvPicPr>
          <p:cNvPr id="23" name="Picture 4" descr="C:\Users\higo\2011\申請\日米\111220　ワークショップ\LGM materia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3214686"/>
            <a:ext cx="2500330" cy="2147342"/>
          </a:xfrm>
          <a:prstGeom prst="rect">
            <a:avLst/>
          </a:prstGeom>
          <a:noFill/>
        </p:spPr>
      </p:pic>
      <p:sp>
        <p:nvSpPr>
          <p:cNvPr id="24" name="テキスト ボックス 23"/>
          <p:cNvSpPr txBox="1"/>
          <p:nvPr/>
        </p:nvSpPr>
        <p:spPr>
          <a:xfrm>
            <a:off x="4572000" y="5429264"/>
            <a:ext cx="4071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0066FF"/>
                </a:solidFill>
              </a:rPr>
              <a:t>L</a:t>
            </a:r>
            <a:r>
              <a:rPr kumimoji="1" lang="en-US" altLang="ja-JP" sz="2400" dirty="0" smtClean="0">
                <a:solidFill>
                  <a:srgbClr val="0066FF"/>
                </a:solidFill>
                <a:latin typeface="+mn-lt"/>
              </a:rPr>
              <a:t>arge grain material</a:t>
            </a:r>
          </a:p>
          <a:p>
            <a:pPr algn="ctr"/>
            <a:r>
              <a:rPr lang="en-US" altLang="ja-JP" sz="2400" dirty="0" smtClean="0">
                <a:solidFill>
                  <a:srgbClr val="0066FF"/>
                </a:solidFill>
              </a:rPr>
              <a:t>Simple crystal characteristics</a:t>
            </a:r>
            <a:endParaRPr kumimoji="1" lang="ja-JP" altLang="en-US" sz="2400" dirty="0">
              <a:solidFill>
                <a:srgbClr val="0066FF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左右矢印 19"/>
          <p:cNvSpPr/>
          <p:nvPr/>
        </p:nvSpPr>
        <p:spPr>
          <a:xfrm rot="7557579">
            <a:off x="2388074" y="3347644"/>
            <a:ext cx="1656184" cy="648072"/>
          </a:xfrm>
          <a:prstGeom prst="leftRightArrow">
            <a:avLst/>
          </a:prstGeom>
          <a:solidFill>
            <a:srgbClr val="FFFF66"/>
          </a:solidFill>
          <a:ln w="952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178" name="タイトル 15"/>
          <p:cNvSpPr>
            <a:spLocks noGrp="1"/>
          </p:cNvSpPr>
          <p:nvPr>
            <p:ph type="title"/>
          </p:nvPr>
        </p:nvSpPr>
        <p:spPr>
          <a:xfrm>
            <a:off x="462381" y="44624"/>
            <a:ext cx="8286808" cy="1142984"/>
          </a:xfrm>
        </p:spPr>
        <p:txBody>
          <a:bodyPr>
            <a:noAutofit/>
          </a:bodyPr>
          <a:lstStyle/>
          <a:p>
            <a:r>
              <a:rPr lang="en-US" altLang="ja-JP" sz="3600" dirty="0" smtClean="0"/>
              <a:t>US/Japan cooperation is a key for worldwide collaboration</a:t>
            </a:r>
            <a:endParaRPr lang="ja-JP" altLang="en-US" sz="3600" dirty="0" smtClean="0"/>
          </a:p>
        </p:txBody>
      </p:sp>
      <p:sp>
        <p:nvSpPr>
          <p:cNvPr id="50179" name="日付プレースホルダ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altLang="ja-JP" smtClean="0">
                <a:latin typeface="Arial" charset="0"/>
                <a:ea typeface="ＭＳ Ｐゴシック" charset="-128"/>
              </a:rPr>
              <a:t>11 March 2013</a:t>
            </a:r>
            <a:endParaRPr lang="en-US" altLang="ja-JP" smtClean="0">
              <a:latin typeface="Arial" charset="0"/>
              <a:ea typeface="ＭＳ Ｐゴシック" charset="-128"/>
            </a:endParaRPr>
          </a:p>
        </p:txBody>
      </p:sp>
      <p:sp>
        <p:nvSpPr>
          <p:cNvPr id="50180" name="フッター プレースホルダ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ja-JP" smtClean="0">
                <a:latin typeface="Arial" charset="0"/>
                <a:ea typeface="ＭＳ Ｐゴシック" charset="-128"/>
              </a:rPr>
              <a:t>US/Japan Hearing (Toshi Higo)</a:t>
            </a:r>
          </a:p>
        </p:txBody>
      </p:sp>
      <p:sp>
        <p:nvSpPr>
          <p:cNvPr id="50181" name="スライド番号プレースホルダ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51C891-8135-4273-81FB-E02F04F560CC}" type="slidenum">
              <a:rPr lang="en-US" altLang="ja-JP" smtClean="0">
                <a:latin typeface="Arial" charset="0"/>
                <a:ea typeface="ＭＳ Ｐゴシック" charset="-128"/>
              </a:rPr>
              <a:pPr/>
              <a:t>2</a:t>
            </a:fld>
            <a:endParaRPr lang="en-US" altLang="ja-JP" smtClean="0">
              <a:latin typeface="Arial" charset="0"/>
              <a:ea typeface="ＭＳ Ｐゴシック" charset="-128"/>
            </a:endParaRPr>
          </a:p>
        </p:txBody>
      </p:sp>
      <p:sp>
        <p:nvSpPr>
          <p:cNvPr id="7" name="円/楕円 6"/>
          <p:cNvSpPr/>
          <p:nvPr/>
        </p:nvSpPr>
        <p:spPr>
          <a:xfrm>
            <a:off x="2391222" y="1468270"/>
            <a:ext cx="3286125" cy="32146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319660" y="3111332"/>
            <a:ext cx="3286125" cy="32146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3605660" y="3111332"/>
            <a:ext cx="3286125" cy="3214688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0185" name="テキスト ボックス 9"/>
          <p:cNvSpPr txBox="1">
            <a:spLocks noChangeArrowheads="1"/>
          </p:cNvSpPr>
          <p:nvPr/>
        </p:nvSpPr>
        <p:spPr bwMode="auto">
          <a:xfrm>
            <a:off x="2820406" y="1859495"/>
            <a:ext cx="23580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dirty="0"/>
              <a:t>KEK</a:t>
            </a:r>
          </a:p>
          <a:p>
            <a:pPr algn="ctr"/>
            <a:r>
              <a:rPr lang="en-US" altLang="ja-JP" dirty="0">
                <a:solidFill>
                  <a:srgbClr val="FF0000"/>
                </a:solidFill>
              </a:rPr>
              <a:t>Structure fabrication</a:t>
            </a:r>
          </a:p>
          <a:p>
            <a:pPr algn="ctr"/>
            <a:r>
              <a:rPr lang="en-US" altLang="ja-JP" dirty="0" smtClean="0">
                <a:solidFill>
                  <a:srgbClr val="FF0000"/>
                </a:solidFill>
              </a:rPr>
              <a:t>&amp; </a:t>
            </a:r>
            <a:r>
              <a:rPr lang="en-US" altLang="ja-JP" dirty="0">
                <a:solidFill>
                  <a:srgbClr val="FF0000"/>
                </a:solidFill>
              </a:rPr>
              <a:t>test  </a:t>
            </a:r>
            <a:r>
              <a:rPr lang="en-US" altLang="ja-JP" dirty="0" smtClean="0">
                <a:solidFill>
                  <a:srgbClr val="FF0000"/>
                </a:solidFill>
              </a:rPr>
              <a:t>@ </a:t>
            </a:r>
            <a:r>
              <a:rPr lang="en-US" altLang="ja-JP" dirty="0">
                <a:solidFill>
                  <a:srgbClr val="FF0000"/>
                </a:solidFill>
              </a:rPr>
              <a:t>Nextef</a:t>
            </a:r>
            <a:endParaRPr lang="ja-JP" altLang="en-US" dirty="0">
              <a:solidFill>
                <a:srgbClr val="FF0000"/>
              </a:solidFill>
            </a:endParaRPr>
          </a:p>
        </p:txBody>
      </p:sp>
      <p:sp>
        <p:nvSpPr>
          <p:cNvPr id="50186" name="テキスト ボックス 10"/>
          <p:cNvSpPr txBox="1">
            <a:spLocks noChangeArrowheads="1"/>
          </p:cNvSpPr>
          <p:nvPr/>
        </p:nvSpPr>
        <p:spPr bwMode="auto">
          <a:xfrm>
            <a:off x="4753348" y="4718676"/>
            <a:ext cx="32146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dirty="0"/>
              <a:t>CERN financially supports for </a:t>
            </a:r>
          </a:p>
          <a:p>
            <a:r>
              <a:rPr lang="en-US" altLang="ja-JP" dirty="0"/>
              <a:t>   Structure fabrication</a:t>
            </a:r>
          </a:p>
          <a:p>
            <a:r>
              <a:rPr lang="en-US" altLang="ja-JP" dirty="0"/>
              <a:t>   High power test</a:t>
            </a:r>
          </a:p>
          <a:p>
            <a:r>
              <a:rPr lang="en-US" altLang="ja-JP" dirty="0"/>
              <a:t>   System expansion</a:t>
            </a:r>
            <a:endParaRPr lang="ja-JP" altLang="en-US" dirty="0"/>
          </a:p>
        </p:txBody>
      </p:sp>
      <p:sp>
        <p:nvSpPr>
          <p:cNvPr id="50187" name="テキスト ボックス 11"/>
          <p:cNvSpPr txBox="1">
            <a:spLocks noChangeArrowheads="1"/>
          </p:cNvSpPr>
          <p:nvPr/>
        </p:nvSpPr>
        <p:spPr bwMode="auto">
          <a:xfrm>
            <a:off x="1320208" y="4825832"/>
            <a:ext cx="221457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ja-JP" dirty="0">
                <a:solidFill>
                  <a:srgbClr val="00B050"/>
                </a:solidFill>
              </a:rPr>
              <a:t>SLAC conducts</a:t>
            </a:r>
          </a:p>
          <a:p>
            <a:pPr algn="r"/>
            <a:r>
              <a:rPr lang="en-US" altLang="ja-JP" dirty="0">
                <a:solidFill>
                  <a:srgbClr val="00B050"/>
                </a:solidFill>
              </a:rPr>
              <a:t>Structure fabrication</a:t>
            </a:r>
          </a:p>
          <a:p>
            <a:pPr algn="r"/>
            <a:r>
              <a:rPr lang="en-US" altLang="ja-JP" dirty="0">
                <a:solidFill>
                  <a:srgbClr val="00B050"/>
                </a:solidFill>
              </a:rPr>
              <a:t>High power test</a:t>
            </a:r>
          </a:p>
          <a:p>
            <a:pPr algn="r"/>
            <a:r>
              <a:rPr lang="en-US" altLang="ja-JP" dirty="0">
                <a:solidFill>
                  <a:srgbClr val="00B050"/>
                </a:solidFill>
              </a:rPr>
              <a:t>Basic research</a:t>
            </a:r>
            <a:endParaRPr lang="ja-JP" altLang="en-US" dirty="0">
              <a:solidFill>
                <a:srgbClr val="00B050"/>
              </a:solidFill>
            </a:endParaRPr>
          </a:p>
        </p:txBody>
      </p:sp>
      <p:sp>
        <p:nvSpPr>
          <p:cNvPr id="50188" name="テキスト ボックス 12"/>
          <p:cNvSpPr txBox="1">
            <a:spLocks noChangeArrowheads="1"/>
          </p:cNvSpPr>
          <p:nvPr/>
        </p:nvSpPr>
        <p:spPr bwMode="auto">
          <a:xfrm rot="1865712">
            <a:off x="2619678" y="3579487"/>
            <a:ext cx="12858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/>
              <a:t>US-Japan</a:t>
            </a:r>
            <a:endParaRPr lang="en-US" altLang="ja-JP" dirty="0"/>
          </a:p>
        </p:txBody>
      </p:sp>
      <p:sp>
        <p:nvSpPr>
          <p:cNvPr id="50191" name="テキスト ボックス 16"/>
          <p:cNvSpPr txBox="1">
            <a:spLocks noChangeArrowheads="1"/>
          </p:cNvSpPr>
          <p:nvPr/>
        </p:nvSpPr>
        <p:spPr bwMode="auto">
          <a:xfrm>
            <a:off x="5534471" y="4301261"/>
            <a:ext cx="1000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400" dirty="0">
                <a:solidFill>
                  <a:srgbClr val="0000FF"/>
                </a:solidFill>
              </a:rPr>
              <a:t>CLIC</a:t>
            </a:r>
            <a:endParaRPr lang="ja-JP" altLang="en-US" sz="2400" dirty="0">
              <a:solidFill>
                <a:srgbClr val="0000FF"/>
              </a:solidFill>
            </a:endParaRPr>
          </a:p>
        </p:txBody>
      </p:sp>
      <p:sp>
        <p:nvSpPr>
          <p:cNvPr id="50192" name="テキスト ボックス 17"/>
          <p:cNvSpPr txBox="1">
            <a:spLocks noChangeArrowheads="1"/>
          </p:cNvSpPr>
          <p:nvPr/>
        </p:nvSpPr>
        <p:spPr bwMode="auto">
          <a:xfrm>
            <a:off x="1605410" y="4254332"/>
            <a:ext cx="1214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400">
                <a:solidFill>
                  <a:srgbClr val="00B050"/>
                </a:solidFill>
              </a:rPr>
              <a:t>US-HG</a:t>
            </a:r>
            <a:endParaRPr lang="ja-JP" altLang="en-US" sz="2400">
              <a:solidFill>
                <a:srgbClr val="00B050"/>
              </a:solidFill>
            </a:endParaRPr>
          </a:p>
        </p:txBody>
      </p:sp>
      <p:sp>
        <p:nvSpPr>
          <p:cNvPr id="17" name="円/楕円 16"/>
          <p:cNvSpPr/>
          <p:nvPr/>
        </p:nvSpPr>
        <p:spPr>
          <a:xfrm>
            <a:off x="4391472" y="1111064"/>
            <a:ext cx="3286125" cy="3214688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テキスト ボックス 9"/>
          <p:cNvSpPr txBox="1">
            <a:spLocks noChangeArrowheads="1"/>
          </p:cNvSpPr>
          <p:nvPr/>
        </p:nvSpPr>
        <p:spPr bwMode="auto">
          <a:xfrm>
            <a:off x="5427335" y="1982323"/>
            <a:ext cx="23574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dirty="0" smtClean="0"/>
              <a:t>Tsinghua &amp; IHEP</a:t>
            </a:r>
            <a:endParaRPr lang="en-US" altLang="ja-JP" dirty="0"/>
          </a:p>
          <a:p>
            <a:pPr algn="ctr"/>
            <a:r>
              <a:rPr lang="en-US" altLang="ja-JP" dirty="0"/>
              <a:t>Structure </a:t>
            </a:r>
            <a:r>
              <a:rPr lang="en-US" altLang="ja-JP" dirty="0" smtClean="0"/>
              <a:t>design</a:t>
            </a:r>
            <a:endParaRPr lang="en-US" altLang="ja-JP" dirty="0"/>
          </a:p>
          <a:p>
            <a:pPr algn="ctr"/>
            <a:r>
              <a:rPr lang="en-US" altLang="ja-JP" dirty="0" smtClean="0"/>
              <a:t>test and analysis</a:t>
            </a:r>
            <a:endParaRPr lang="ja-JP" altLang="en-US" dirty="0"/>
          </a:p>
        </p:txBody>
      </p:sp>
      <p:sp>
        <p:nvSpPr>
          <p:cNvPr id="19" name="テキスト ボックス 16"/>
          <p:cNvSpPr txBox="1">
            <a:spLocks noChangeArrowheads="1"/>
          </p:cNvSpPr>
          <p:nvPr/>
        </p:nvSpPr>
        <p:spPr bwMode="auto">
          <a:xfrm>
            <a:off x="5288592" y="1628852"/>
            <a:ext cx="22145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0000FF"/>
                </a:solidFill>
              </a:rPr>
              <a:t>Asian </a:t>
            </a:r>
            <a:r>
              <a:rPr lang="en-US" altLang="ja-JP" sz="2400" dirty="0" err="1" smtClean="0">
                <a:solidFill>
                  <a:srgbClr val="0000FF"/>
                </a:solidFill>
              </a:rPr>
              <a:t>collab</a:t>
            </a:r>
            <a:r>
              <a:rPr lang="en-US" altLang="ja-JP" sz="2400" dirty="0" smtClean="0">
                <a:solidFill>
                  <a:srgbClr val="0000FF"/>
                </a:solidFill>
              </a:rPr>
              <a:t>.</a:t>
            </a:r>
            <a:endParaRPr lang="ja-JP" altLang="en-US" sz="2400" dirty="0">
              <a:solidFill>
                <a:srgbClr val="0000FF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52594" y="1859685"/>
            <a:ext cx="21237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solidFill>
                  <a:srgbClr val="FF0000"/>
                </a:solidFill>
              </a:rPr>
              <a:t>US/Japan cooperation is kept the technology base for all!</a:t>
            </a:r>
            <a:endParaRPr kumimoji="1" lang="ja-JP" altLang="en-US" sz="2000" dirty="0">
              <a:solidFill>
                <a:srgbClr val="FF0000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085848" y="5147756"/>
            <a:ext cx="1734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solidFill>
                  <a:srgbClr val="0000FF"/>
                </a:solidFill>
              </a:rPr>
              <a:t>Prototypes based on from CLIC</a:t>
            </a:r>
            <a:endParaRPr kumimoji="1" lang="ja-JP" altLang="en-US" sz="2000" dirty="0">
              <a:solidFill>
                <a:srgbClr val="0000FF"/>
              </a:solidFill>
            </a:endParaRPr>
          </a:p>
        </p:txBody>
      </p:sp>
      <p:sp>
        <p:nvSpPr>
          <p:cNvPr id="50189" name="テキスト ボックス 13"/>
          <p:cNvSpPr txBox="1">
            <a:spLocks noChangeArrowheads="1"/>
          </p:cNvSpPr>
          <p:nvPr/>
        </p:nvSpPr>
        <p:spPr bwMode="auto">
          <a:xfrm rot="19736495">
            <a:off x="3967534" y="3526830"/>
            <a:ext cx="15716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dirty="0"/>
              <a:t>CERN/KEK </a:t>
            </a:r>
            <a:r>
              <a:rPr lang="en-US" altLang="ja-JP" dirty="0" smtClean="0"/>
              <a:t>collaboration</a:t>
            </a:r>
            <a:endParaRPr lang="en-US" altLang="ja-JP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2013\申請\日米\130311 ヒアリング\Shield-B insid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434" y="3609233"/>
            <a:ext cx="3517461" cy="264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2013\申請\日米\130311 ヒアリング\Quad schematic volum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460" y="116632"/>
            <a:ext cx="3000435" cy="305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20</a:t>
            </a:fld>
            <a:endParaRPr kumimoji="1" lang="ja-JP" altLang="en-US" dirty="0"/>
          </a:p>
        </p:txBody>
      </p:sp>
      <p:sp>
        <p:nvSpPr>
          <p:cNvPr id="43" name="タイトル 1"/>
          <p:cNvSpPr>
            <a:spLocks noGrp="1"/>
          </p:cNvSpPr>
          <p:nvPr>
            <p:ph type="title"/>
          </p:nvPr>
        </p:nvSpPr>
        <p:spPr>
          <a:xfrm>
            <a:off x="248444" y="222573"/>
            <a:ext cx="5004048" cy="1640733"/>
          </a:xfrm>
        </p:spPr>
        <p:txBody>
          <a:bodyPr>
            <a:normAutofit/>
          </a:bodyPr>
          <a:lstStyle/>
          <a:p>
            <a:pPr>
              <a:lnSpc>
                <a:spcPts val="3600"/>
              </a:lnSpc>
            </a:pPr>
            <a:r>
              <a:rPr lang="en-US" altLang="ja-JP" sz="3200" b="1" dirty="0" smtClean="0"/>
              <a:t>Quad with large Chamfer (R=400</a:t>
            </a:r>
            <a:r>
              <a:rPr lang="en-US" altLang="ja-JP" sz="3200" b="1" dirty="0" smtClean="0">
                <a:latin typeface="Symbol" pitchFamily="18" charset="2"/>
              </a:rPr>
              <a:t>m</a:t>
            </a:r>
            <a:r>
              <a:rPr lang="en-US" altLang="ja-JP" sz="3200" b="1" dirty="0" smtClean="0"/>
              <a:t>m)</a:t>
            </a:r>
            <a:br>
              <a:rPr lang="en-US" altLang="ja-JP" sz="3200" b="1" dirty="0" smtClean="0"/>
            </a:br>
            <a:r>
              <a:rPr lang="en-US" altLang="ja-JP" sz="3200" b="1" dirty="0" smtClean="0"/>
              <a:t>with single-cell setup</a:t>
            </a:r>
            <a:endParaRPr kumimoji="1" lang="ja-JP" altLang="en-US" sz="3200" b="1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23528" y="5234840"/>
            <a:ext cx="4857786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To understand why quad-type does not perform well under high gradient</a:t>
            </a:r>
            <a:r>
              <a:rPr lang="en-US" altLang="ja-JP" sz="2000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</a:t>
            </a:r>
            <a:r>
              <a:rPr lang="en-US" altLang="ja-JP" sz="20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and possibly cure the problem!?</a:t>
            </a:r>
            <a:r>
              <a:rPr kumimoji="1" lang="en-US" altLang="ja-JP" sz="20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</a:t>
            </a:r>
            <a:endParaRPr kumimoji="1" lang="ja-JP" altLang="en-US" sz="20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380548" y="3604640"/>
            <a:ext cx="1570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Shield-B</a:t>
            </a:r>
            <a:endParaRPr kumimoji="1" lang="ja-JP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直線矢印コネクタ 8"/>
          <p:cNvCxnSpPr>
            <a:stCxn id="14" idx="0"/>
          </p:cNvCxnSpPr>
          <p:nvPr/>
        </p:nvCxnSpPr>
        <p:spPr>
          <a:xfrm flipH="1" flipV="1">
            <a:off x="7974281" y="932214"/>
            <a:ext cx="189482" cy="177108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7183526" y="2703300"/>
            <a:ext cx="1960473" cy="5640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kumimoji="1" lang="en-US" altLang="ja-JP" sz="2000" dirty="0" smtClean="0"/>
              <a:t>R=400</a:t>
            </a:r>
            <a:r>
              <a:rPr kumimoji="1" lang="en-US" altLang="ja-JP" sz="2000" dirty="0" smtClean="0">
                <a:latin typeface="Symbol" pitchFamily="18" charset="2"/>
              </a:rPr>
              <a:t>m</a:t>
            </a:r>
            <a:r>
              <a:rPr kumimoji="1" lang="en-US" altLang="ja-JP" sz="2000" dirty="0" smtClean="0"/>
              <a:t>m</a:t>
            </a:r>
          </a:p>
          <a:p>
            <a:pPr algn="ctr">
              <a:lnSpc>
                <a:spcPts val="1800"/>
              </a:lnSpc>
            </a:pPr>
            <a:r>
              <a:rPr lang="en-US" altLang="ja-JP" sz="2000" dirty="0" smtClean="0"/>
              <a:t>(Round Chamfer)</a:t>
            </a:r>
            <a:endParaRPr kumimoji="1" lang="ja-JP" altLang="en-US" sz="2000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833177" y="1770205"/>
            <a:ext cx="154382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kumimoji="1" lang="en-US" altLang="ja-JP" sz="2000" dirty="0" smtClean="0"/>
              <a:t>0.1mm gap</a:t>
            </a:r>
            <a:endParaRPr lang="en-US" altLang="ja-JP" sz="2000" dirty="0"/>
          </a:p>
          <a:p>
            <a:pPr algn="ctr">
              <a:lnSpc>
                <a:spcPts val="1800"/>
              </a:lnSpc>
            </a:pPr>
            <a:r>
              <a:rPr kumimoji="1" lang="en-US" altLang="ja-JP" sz="2000" dirty="0" smtClean="0"/>
              <a:t>between</a:t>
            </a:r>
          </a:p>
          <a:p>
            <a:pPr algn="ctr">
              <a:lnSpc>
                <a:spcPts val="1800"/>
              </a:lnSpc>
            </a:pPr>
            <a:r>
              <a:rPr lang="en-US" altLang="ja-JP" sz="2000" dirty="0" smtClean="0"/>
              <a:t>facing planes</a:t>
            </a:r>
            <a:endParaRPr kumimoji="1" lang="ja-JP" altLang="en-US" sz="2000" dirty="0"/>
          </a:p>
        </p:txBody>
      </p:sp>
      <p:cxnSp>
        <p:nvCxnSpPr>
          <p:cNvPr id="24" name="直線矢印コネクタ 23"/>
          <p:cNvCxnSpPr/>
          <p:nvPr/>
        </p:nvCxnSpPr>
        <p:spPr>
          <a:xfrm flipV="1">
            <a:off x="6662057" y="1074718"/>
            <a:ext cx="484652" cy="70104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2013\申請\日米\130311 ヒアリング\Quad schemati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8" y="1927295"/>
            <a:ext cx="3528392" cy="324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79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714356"/>
            <a:ext cx="8429625" cy="595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6000760" cy="8683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altLang="ja-JP" dirty="0" err="1" smtClean="0"/>
              <a:t>Nextef</a:t>
            </a:r>
            <a:r>
              <a:rPr lang="en-US" altLang="ja-JP" dirty="0" smtClean="0"/>
              <a:t>  two test stations</a:t>
            </a:r>
            <a:endParaRPr lang="ja-JP" altLang="en-US" dirty="0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28625" y="3500438"/>
            <a:ext cx="865943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b="1" dirty="0">
                <a:solidFill>
                  <a:srgbClr val="FF0000"/>
                </a:solidFill>
              </a:rPr>
              <a:t>KT-1</a:t>
            </a:r>
          </a:p>
          <a:p>
            <a:pPr>
              <a:defRPr/>
            </a:pPr>
            <a:r>
              <a:rPr lang="en-US" altLang="ja-JP" b="1" dirty="0">
                <a:solidFill>
                  <a:srgbClr val="FF0000"/>
                </a:solidFill>
              </a:rPr>
              <a:t>X-band</a:t>
            </a:r>
            <a:endParaRPr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572250" y="2143125"/>
            <a:ext cx="865943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b="1" dirty="0">
                <a:solidFill>
                  <a:srgbClr val="FFC000"/>
                </a:solidFill>
              </a:rPr>
              <a:t>Nextef</a:t>
            </a:r>
          </a:p>
          <a:p>
            <a:pPr>
              <a:defRPr/>
            </a:pPr>
            <a:r>
              <a:rPr lang="en-US" altLang="ja-JP" b="1" dirty="0">
                <a:solidFill>
                  <a:srgbClr val="FFC000"/>
                </a:solidFill>
              </a:rPr>
              <a:t>X-band</a:t>
            </a:r>
            <a:endParaRPr lang="ja-JP" altLang="en-US" b="1" dirty="0">
              <a:solidFill>
                <a:srgbClr val="FFC000"/>
              </a:solidFill>
            </a:endParaRPr>
          </a:p>
        </p:txBody>
      </p:sp>
      <p:sp>
        <p:nvSpPr>
          <p:cNvPr id="7" name="テキスト ボックス 4"/>
          <p:cNvSpPr txBox="1">
            <a:spLocks noChangeArrowheads="1"/>
          </p:cNvSpPr>
          <p:nvPr/>
        </p:nvSpPr>
        <p:spPr bwMode="auto">
          <a:xfrm>
            <a:off x="4429124" y="4429132"/>
            <a:ext cx="402674" cy="52322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800" b="1" dirty="0" smtClean="0">
                <a:solidFill>
                  <a:srgbClr val="FFFF00"/>
                </a:solidFill>
              </a:rPr>
              <a:t>A</a:t>
            </a:r>
            <a:endParaRPr lang="ja-JP" altLang="en-US" sz="2800" b="1" dirty="0">
              <a:solidFill>
                <a:srgbClr val="FFFF00"/>
              </a:solidFill>
            </a:endParaRPr>
          </a:p>
        </p:txBody>
      </p:sp>
      <p:sp>
        <p:nvSpPr>
          <p:cNvPr id="8" name="テキスト ボックス 4"/>
          <p:cNvSpPr txBox="1">
            <a:spLocks noChangeArrowheads="1"/>
          </p:cNvSpPr>
          <p:nvPr/>
        </p:nvSpPr>
        <p:spPr bwMode="auto">
          <a:xfrm>
            <a:off x="5076056" y="3429000"/>
            <a:ext cx="386644" cy="52322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800" b="1" dirty="0" smtClean="0">
                <a:solidFill>
                  <a:srgbClr val="FF0000"/>
                </a:solidFill>
              </a:rPr>
              <a:t>B</a:t>
            </a:r>
            <a:endParaRPr lang="ja-JP" alt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cxnSp>
        <p:nvCxnSpPr>
          <p:cNvPr id="14" name="直線コネクタ 13"/>
          <p:cNvCxnSpPr/>
          <p:nvPr/>
        </p:nvCxnSpPr>
        <p:spPr>
          <a:xfrm flipV="1">
            <a:off x="395536" y="3789040"/>
            <a:ext cx="1224136" cy="72008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rot="10800000">
            <a:off x="1547664" y="3789040"/>
            <a:ext cx="576064" cy="288032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10800000" flipV="1">
            <a:off x="2123728" y="3789040"/>
            <a:ext cx="432048" cy="216024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 rot="10800000">
            <a:off x="2483768" y="3789040"/>
            <a:ext cx="1008112" cy="576064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flipV="1">
            <a:off x="3491880" y="3861048"/>
            <a:ext cx="2448272" cy="504056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 rot="16200000" flipV="1">
            <a:off x="5544108" y="4185084"/>
            <a:ext cx="792088" cy="144016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 rot="10800000">
            <a:off x="5364088" y="4293096"/>
            <a:ext cx="576064" cy="36004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 rot="10800000">
            <a:off x="5796136" y="2924944"/>
            <a:ext cx="1224136" cy="720080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 rot="10800000" flipV="1">
            <a:off x="5364088" y="3717032"/>
            <a:ext cx="1584176" cy="864096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>
            <a:off x="4355976" y="4077072"/>
            <a:ext cx="1008112" cy="504056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>
            <a:stCxn id="7" idx="1"/>
          </p:cNvCxnSpPr>
          <p:nvPr/>
        </p:nvCxnSpPr>
        <p:spPr>
          <a:xfrm rot="10800000">
            <a:off x="4427984" y="4077076"/>
            <a:ext cx="1140" cy="613666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/>
          <p:cNvSpPr txBox="1"/>
          <p:nvPr/>
        </p:nvSpPr>
        <p:spPr>
          <a:xfrm>
            <a:off x="3643306" y="857232"/>
            <a:ext cx="5329764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Shield “A” for prototype tests.</a:t>
            </a:r>
          </a:p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Shield “B” for basic tests</a:t>
            </a:r>
            <a:endParaRPr kumimoji="1" lang="en-US" altLang="ja-JP" sz="32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008112"/>
          </a:xfrm>
        </p:spPr>
        <p:txBody>
          <a:bodyPr>
            <a:normAutofit/>
          </a:bodyPr>
          <a:lstStyle/>
          <a:p>
            <a:r>
              <a:rPr kumimoji="1" lang="en-US" altLang="ja-JP" sz="3600" dirty="0" smtClean="0"/>
              <a:t>US pursuits studies for much </a:t>
            </a:r>
            <a:r>
              <a:rPr kumimoji="1" lang="en-US" altLang="ja-JP" sz="3600" dirty="0" smtClean="0"/>
              <a:t>higher gradient</a:t>
            </a:r>
            <a:endParaRPr kumimoji="1" lang="ja-JP" altLang="en-US" sz="3600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611560" y="1268760"/>
            <a:ext cx="7848872" cy="4752528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dirty="0" smtClean="0"/>
              <a:t>Mostly studied by SLAC and US </a:t>
            </a:r>
            <a:r>
              <a:rPr kumimoji="1" lang="en-US" altLang="ja-JP" dirty="0" smtClean="0"/>
              <a:t>side</a:t>
            </a:r>
            <a:endParaRPr lang="en-US" altLang="ja-JP" sz="1100" dirty="0"/>
          </a:p>
          <a:p>
            <a:r>
              <a:rPr kumimoji="1" lang="en-US" altLang="ja-JP" dirty="0" smtClean="0"/>
              <a:t>Some topics are</a:t>
            </a:r>
          </a:p>
          <a:p>
            <a:pPr lvl="1"/>
            <a:r>
              <a:rPr lang="en-US" altLang="ja-JP" dirty="0">
                <a:solidFill>
                  <a:srgbClr val="0000FF"/>
                </a:solidFill>
              </a:rPr>
              <a:t>Hard copper </a:t>
            </a:r>
            <a:r>
              <a:rPr lang="en-US" altLang="ja-JP" dirty="0" smtClean="0">
                <a:solidFill>
                  <a:srgbClr val="0000FF"/>
                </a:solidFill>
              </a:rPr>
              <a:t>study</a:t>
            </a:r>
          </a:p>
          <a:p>
            <a:pPr lvl="1"/>
            <a:r>
              <a:rPr lang="en-US" altLang="ja-JP" dirty="0" smtClean="0">
                <a:solidFill>
                  <a:srgbClr val="0000FF"/>
                </a:solidFill>
              </a:rPr>
              <a:t>SW approach</a:t>
            </a:r>
            <a:endParaRPr lang="en-US" altLang="ja-JP" sz="2000" dirty="0">
              <a:solidFill>
                <a:srgbClr val="0000FF"/>
              </a:solidFill>
            </a:endParaRPr>
          </a:p>
          <a:p>
            <a:pPr lvl="1"/>
            <a:r>
              <a:rPr lang="en-US" altLang="ja-JP" dirty="0"/>
              <a:t>Dielectric loaded </a:t>
            </a:r>
            <a:r>
              <a:rPr lang="en-US" altLang="ja-JP" dirty="0" smtClean="0"/>
              <a:t>structure</a:t>
            </a:r>
          </a:p>
          <a:p>
            <a:pPr lvl="1"/>
            <a:r>
              <a:rPr lang="en-US" altLang="ja-JP" dirty="0" smtClean="0"/>
              <a:t>PBG structure</a:t>
            </a:r>
            <a:endParaRPr lang="en-US" altLang="ja-JP" dirty="0"/>
          </a:p>
          <a:p>
            <a:pPr lvl="1"/>
            <a:r>
              <a:rPr lang="en-US" altLang="ja-JP" dirty="0" smtClean="0"/>
              <a:t>Low </a:t>
            </a:r>
            <a:r>
              <a:rPr lang="en-US" altLang="ja-JP" dirty="0" smtClean="0"/>
              <a:t>temperature study</a:t>
            </a:r>
          </a:p>
          <a:p>
            <a:pPr lvl="1"/>
            <a:r>
              <a:rPr kumimoji="1" lang="en-US" altLang="ja-JP" dirty="0" smtClean="0"/>
              <a:t>Very </a:t>
            </a:r>
            <a:r>
              <a:rPr kumimoji="1" lang="en-US" altLang="ja-JP" dirty="0" smtClean="0"/>
              <a:t>high frequency</a:t>
            </a:r>
          </a:p>
          <a:p>
            <a:pPr lvl="1"/>
            <a:r>
              <a:rPr lang="en-US" altLang="ja-JP" dirty="0" smtClean="0"/>
              <a:t>High efficiency high power </a:t>
            </a:r>
            <a:r>
              <a:rPr lang="en-US" altLang="ja-JP" dirty="0" smtClean="0"/>
              <a:t>devices</a:t>
            </a:r>
          </a:p>
          <a:p>
            <a:pPr marL="457200" lvl="1" indent="0">
              <a:buNone/>
            </a:pPr>
            <a:r>
              <a:rPr lang="en-US" altLang="ja-JP" dirty="0" smtClean="0">
                <a:solidFill>
                  <a:srgbClr val="0000FF"/>
                </a:solidFill>
              </a:rPr>
              <a:t>Blues have been those under US-Japan collaboration.</a:t>
            </a:r>
            <a:endParaRPr lang="en-US" altLang="ja-JP" dirty="0" smtClean="0">
              <a:solidFill>
                <a:srgbClr val="0000FF"/>
              </a:solidFill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402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C:\Users\higo\2011\申請\日米\111220　ワークショップ\SW desig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5680" y="764704"/>
            <a:ext cx="3303873" cy="3446393"/>
          </a:xfrm>
          <a:prstGeom prst="rect">
            <a:avLst/>
          </a:prstGeom>
          <a:noFill/>
        </p:spPr>
      </p:pic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>
                <a:ea typeface="ＭＳ Ｐゴシック" pitchFamily="50" charset="-128"/>
              </a:rPr>
              <a:t>SLAC study toward much </a:t>
            </a:r>
            <a:r>
              <a:rPr lang="en-US" altLang="ja-JP" dirty="0" smtClean="0">
                <a:solidFill>
                  <a:srgbClr val="FF0000"/>
                </a:solidFill>
                <a:ea typeface="ＭＳ Ｐゴシック" pitchFamily="50" charset="-128"/>
              </a:rPr>
              <a:t>higher gradient</a:t>
            </a:r>
          </a:p>
        </p:txBody>
      </p:sp>
      <p:sp>
        <p:nvSpPr>
          <p:cNvPr id="4198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425423" y="6309320"/>
            <a:ext cx="2133600" cy="365125"/>
          </a:xfrm>
          <a:noFill/>
        </p:spPr>
        <p:txBody>
          <a:bodyPr/>
          <a:lstStyle/>
          <a:p>
            <a:r>
              <a:rPr lang="en-US" altLang="ja-JP" dirty="0" smtClean="0"/>
              <a:t>US/Japan Hearing (</a:t>
            </a:r>
            <a:r>
              <a:rPr lang="en-US" altLang="ja-JP" dirty="0" err="1" smtClean="0"/>
              <a:t>Toshi</a:t>
            </a:r>
            <a:r>
              <a:rPr lang="en-US" altLang="ja-JP" dirty="0" smtClean="0"/>
              <a:t> Higo)</a:t>
            </a:r>
            <a:endParaRPr lang="en-US" altLang="ja-JP" dirty="0"/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pic>
        <p:nvPicPr>
          <p:cNvPr id="20" name="Picture 5" descr="C:\Users\higo\2011\申請\日米\111220　ワークショップ\Clad cel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1607737"/>
            <a:ext cx="2000264" cy="3413984"/>
          </a:xfrm>
          <a:prstGeom prst="rect">
            <a:avLst/>
          </a:prstGeom>
          <a:noFill/>
        </p:spPr>
      </p:pic>
      <p:sp>
        <p:nvSpPr>
          <p:cNvPr id="21" name="テキスト ボックス 20"/>
          <p:cNvSpPr txBox="1"/>
          <p:nvPr/>
        </p:nvSpPr>
        <p:spPr>
          <a:xfrm>
            <a:off x="5822165" y="5157192"/>
            <a:ext cx="2928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 err="1" smtClean="0">
                <a:solidFill>
                  <a:srgbClr val="0066FF"/>
                </a:solidFill>
              </a:rPr>
              <a:t>CuAg</a:t>
            </a:r>
            <a:r>
              <a:rPr lang="en-US" altLang="ja-JP" sz="2800" b="1" dirty="0" smtClean="0">
                <a:solidFill>
                  <a:srgbClr val="0066FF"/>
                </a:solidFill>
              </a:rPr>
              <a:t> clamped</a:t>
            </a:r>
            <a:endParaRPr kumimoji="1" lang="ja-JP" altLang="en-US" sz="2800" b="1" dirty="0">
              <a:solidFill>
                <a:srgbClr val="0066FF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101387" y="5803689"/>
            <a:ext cx="2344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 smtClean="0">
                <a:solidFill>
                  <a:srgbClr val="0066FF"/>
                </a:solidFill>
              </a:rPr>
              <a:t>SW cavity</a:t>
            </a:r>
            <a:endParaRPr kumimoji="1" lang="ja-JP" altLang="en-US" sz="2800" b="1" dirty="0">
              <a:solidFill>
                <a:srgbClr val="0066FF"/>
              </a:solidFill>
            </a:endParaRPr>
          </a:p>
        </p:txBody>
      </p:sp>
      <p:pic>
        <p:nvPicPr>
          <p:cNvPr id="1026" name="Picture 2" descr="C:\2013\申請\日米\130311 ヒアリング\parallel feed 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175201"/>
            <a:ext cx="3526945" cy="264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Can we o</a:t>
            </a:r>
            <a:r>
              <a:rPr lang="en-US" altLang="ja-JP" dirty="0" smtClean="0"/>
              <a:t>perate </a:t>
            </a:r>
            <a:r>
              <a:rPr lang="en-US" altLang="ja-JP" dirty="0" smtClean="0"/>
              <a:t>at </a:t>
            </a:r>
            <a:r>
              <a:rPr lang="en-US" altLang="ja-JP" dirty="0" smtClean="0"/>
              <a:t>175 MV/m??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972" y="1052736"/>
            <a:ext cx="6192689" cy="4128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1331640" y="5085184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00FF"/>
                </a:solidFill>
              </a:rPr>
              <a:t>Hard copper seems different from usual OFC. </a:t>
            </a:r>
          </a:p>
          <a:p>
            <a:r>
              <a:rPr lang="en-US" altLang="ja-JP" sz="2400" dirty="0" smtClean="0">
                <a:solidFill>
                  <a:srgbClr val="0000FF"/>
                </a:solidFill>
              </a:rPr>
              <a:t>N</a:t>
            </a:r>
            <a:r>
              <a:rPr kumimoji="1" lang="en-US" altLang="ja-JP" sz="2400" dirty="0" smtClean="0">
                <a:solidFill>
                  <a:srgbClr val="0000FF"/>
                </a:solidFill>
              </a:rPr>
              <a:t>eed to study more carefully, especially long-term stability, but proof of principle seems shown.</a:t>
            </a:r>
            <a:endParaRPr kumimoji="1" lang="ja-JP" alt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70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7"/>
          <p:cNvSpPr>
            <a:spLocks noGrp="1"/>
          </p:cNvSpPr>
          <p:nvPr>
            <p:ph type="title"/>
          </p:nvPr>
        </p:nvSpPr>
        <p:spPr>
          <a:xfrm>
            <a:off x="1" y="74613"/>
            <a:ext cx="6660232" cy="1239524"/>
          </a:xfrm>
        </p:spPr>
        <p:txBody>
          <a:bodyPr>
            <a:noAutofit/>
          </a:bodyPr>
          <a:lstStyle/>
          <a:p>
            <a:r>
              <a:rPr lang="en-US" altLang="ja-JP" sz="3600" dirty="0"/>
              <a:t>Klystron-based linear </a:t>
            </a:r>
            <a:r>
              <a:rPr lang="en-US" altLang="ja-JP" sz="3600" dirty="0" smtClean="0"/>
              <a:t>collider </a:t>
            </a:r>
            <a:r>
              <a:rPr lang="en-US" altLang="ja-JP" sz="3200" dirty="0" smtClean="0"/>
              <a:t/>
            </a:r>
            <a:br>
              <a:rPr lang="en-US" altLang="ja-JP" sz="3200" dirty="0" smtClean="0"/>
            </a:br>
            <a:r>
              <a:rPr lang="en-US" altLang="ja-JP" sz="3600" dirty="0" smtClean="0">
                <a:ea typeface="ＭＳ Ｐゴシック" charset="-128"/>
              </a:rPr>
              <a:t>2m RF unit configuration</a:t>
            </a:r>
            <a:endParaRPr kumimoji="1" lang="ja-JP" altLang="en-US" sz="3600" dirty="0" smtClean="0">
              <a:ea typeface="ＭＳ Ｐゴシック" charset="-128"/>
            </a:endParaRP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14136"/>
            <a:ext cx="7599313" cy="496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6732240" y="189"/>
            <a:ext cx="241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600" dirty="0"/>
              <a:t>presented at Higgs factory (Nov. 2012, FNAL</a:t>
            </a:r>
            <a:r>
              <a:rPr lang="en-US" altLang="ja-JP" sz="1600" dirty="0" smtClean="0"/>
              <a:t>)</a:t>
            </a:r>
            <a:endParaRPr kumimoji="1" lang="ja-JP" altLang="en-US" sz="16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686648" y="1314136"/>
            <a:ext cx="3240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8000"/>
                </a:solidFill>
              </a:rPr>
              <a:t>RF system can be the same as GLC/NLC but at higher gradient. Question is optimization of RF power source size.</a:t>
            </a:r>
            <a:endParaRPr kumimoji="1" lang="ja-JP" altLang="en-US" sz="2400" dirty="0">
              <a:solidFill>
                <a:srgbClr val="008000"/>
              </a:solidFill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6785580"/>
      </p:ext>
    </p:extLst>
  </p:cSld>
  <p:clrMapOvr>
    <a:masterClrMapping/>
  </p:clrMapOvr>
  <p:transition advTm="45911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-9872"/>
            <a:ext cx="8229600" cy="980728"/>
          </a:xfrm>
        </p:spPr>
        <p:txBody>
          <a:bodyPr/>
          <a:lstStyle/>
          <a:p>
            <a:r>
              <a:rPr lang="en-US" altLang="ja-JP" dirty="0" smtClean="0"/>
              <a:t>Conclusion for JFY2013 proposal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39552" y="836712"/>
            <a:ext cx="8208912" cy="55446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ja-JP" sz="1600" b="1" dirty="0" smtClean="0">
                <a:solidFill>
                  <a:schemeClr val="bg1">
                    <a:lumMod val="50000"/>
                  </a:schemeClr>
                </a:solidFill>
              </a:rPr>
              <a:t>JFY2011:</a:t>
            </a:r>
          </a:p>
          <a:p>
            <a:r>
              <a:rPr lang="en-US" altLang="ja-JP" sz="1600" u="sng" dirty="0" smtClean="0">
                <a:solidFill>
                  <a:schemeClr val="bg1">
                    <a:lumMod val="50000"/>
                  </a:schemeClr>
                </a:solidFill>
              </a:rPr>
              <a:t>80MV/m was found feasible </a:t>
            </a:r>
            <a:r>
              <a:rPr lang="en-US" altLang="ja-JP" sz="1600" dirty="0" smtClean="0">
                <a:solidFill>
                  <a:schemeClr val="bg1">
                    <a:lumMod val="50000"/>
                  </a:schemeClr>
                </a:solidFill>
              </a:rPr>
              <a:t>in copper structure, TD24.</a:t>
            </a:r>
          </a:p>
          <a:p>
            <a:r>
              <a:rPr lang="en-US" altLang="ja-JP" sz="1600" u="sng" dirty="0" smtClean="0">
                <a:solidFill>
                  <a:schemeClr val="bg1">
                    <a:lumMod val="50000"/>
                  </a:schemeClr>
                </a:solidFill>
              </a:rPr>
              <a:t>Magnetic field </a:t>
            </a:r>
            <a:r>
              <a:rPr lang="en-US" altLang="ja-JP" sz="1600" dirty="0" smtClean="0">
                <a:solidFill>
                  <a:schemeClr val="bg1">
                    <a:lumMod val="50000"/>
                  </a:schemeClr>
                </a:solidFill>
              </a:rPr>
              <a:t>and associated high current on a crystal structure play an important role.</a:t>
            </a:r>
          </a:p>
          <a:p>
            <a:pPr>
              <a:buNone/>
            </a:pPr>
            <a:r>
              <a:rPr lang="en-US" altLang="ja-JP" sz="1600" b="1" dirty="0" smtClean="0">
                <a:solidFill>
                  <a:schemeClr val="bg1">
                    <a:lumMod val="50000"/>
                  </a:schemeClr>
                </a:solidFill>
              </a:rPr>
              <a:t>JFY2012:</a:t>
            </a:r>
          </a:p>
          <a:p>
            <a:r>
              <a:rPr lang="en-US" altLang="ja-JP" sz="1600" dirty="0">
                <a:solidFill>
                  <a:schemeClr val="bg1">
                    <a:lumMod val="50000"/>
                  </a:schemeClr>
                </a:solidFill>
              </a:rPr>
              <a:t>Continue </a:t>
            </a:r>
            <a:r>
              <a:rPr lang="en-US" altLang="ja-JP" sz="1600" u="sng" dirty="0">
                <a:solidFill>
                  <a:schemeClr val="bg1">
                    <a:lumMod val="50000"/>
                  </a:schemeClr>
                </a:solidFill>
              </a:rPr>
              <a:t>prototype structure fabrication and test</a:t>
            </a:r>
            <a:r>
              <a:rPr lang="en-US" altLang="ja-JP" sz="1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r>
              <a:rPr lang="en-US" altLang="ja-JP" sz="1600" dirty="0" smtClean="0">
                <a:solidFill>
                  <a:schemeClr val="bg1">
                    <a:lumMod val="50000"/>
                  </a:schemeClr>
                </a:solidFill>
              </a:rPr>
              <a:t>Prepared </a:t>
            </a:r>
            <a:r>
              <a:rPr lang="en-US" altLang="ja-JP" sz="1600" u="sng" dirty="0" smtClean="0">
                <a:solidFill>
                  <a:schemeClr val="bg1">
                    <a:lumMod val="50000"/>
                  </a:schemeClr>
                </a:solidFill>
              </a:rPr>
              <a:t>test facility with simple geometries</a:t>
            </a:r>
            <a:r>
              <a:rPr lang="en-US" altLang="ja-JP" sz="1600" dirty="0" smtClean="0">
                <a:solidFill>
                  <a:schemeClr val="bg1">
                    <a:lumMod val="50000"/>
                  </a:schemeClr>
                </a:solidFill>
              </a:rPr>
              <a:t> at Shield-B in KEK.</a:t>
            </a:r>
          </a:p>
          <a:p>
            <a:pPr>
              <a:buNone/>
            </a:pPr>
            <a:r>
              <a:rPr lang="en-US" altLang="ja-JP" sz="2400" b="1" dirty="0" smtClean="0">
                <a:solidFill>
                  <a:srgbClr val="0000FF"/>
                </a:solidFill>
              </a:rPr>
              <a:t>JFY2013:</a:t>
            </a:r>
          </a:p>
          <a:p>
            <a:r>
              <a:rPr lang="en-US" altLang="ja-JP" sz="2400" dirty="0" smtClean="0">
                <a:solidFill>
                  <a:srgbClr val="0000FF"/>
                </a:solidFill>
              </a:rPr>
              <a:t>Obtain better physics understanding on </a:t>
            </a:r>
            <a:r>
              <a:rPr lang="en-US" altLang="ja-JP" sz="2400" u="sng" dirty="0" smtClean="0">
                <a:solidFill>
                  <a:srgbClr val="0000FF"/>
                </a:solidFill>
              </a:rPr>
              <a:t>breakdown trigger</a:t>
            </a:r>
            <a:r>
              <a:rPr lang="en-US" altLang="ja-JP" sz="2400" dirty="0" smtClean="0">
                <a:solidFill>
                  <a:srgbClr val="0000FF"/>
                </a:solidFill>
              </a:rPr>
              <a:t>.</a:t>
            </a:r>
          </a:p>
          <a:p>
            <a:r>
              <a:rPr lang="en-US" altLang="ja-JP" sz="2400" dirty="0" smtClean="0">
                <a:solidFill>
                  <a:srgbClr val="0000FF"/>
                </a:solidFill>
              </a:rPr>
              <a:t>Extensively pursuit tests </a:t>
            </a:r>
            <a:r>
              <a:rPr lang="en-US" altLang="ja-JP" sz="2400" u="sng" dirty="0" smtClean="0">
                <a:solidFill>
                  <a:srgbClr val="0000FF"/>
                </a:solidFill>
              </a:rPr>
              <a:t>with simple geometries</a:t>
            </a:r>
            <a:r>
              <a:rPr lang="en-US" altLang="ja-JP" sz="2400" dirty="0" smtClean="0">
                <a:solidFill>
                  <a:srgbClr val="0000FF"/>
                </a:solidFill>
              </a:rPr>
              <a:t>.</a:t>
            </a:r>
          </a:p>
          <a:p>
            <a:r>
              <a:rPr lang="en-US" altLang="ja-JP" sz="2400" dirty="0">
                <a:solidFill>
                  <a:srgbClr val="0000FF"/>
                </a:solidFill>
              </a:rPr>
              <a:t>Continue </a:t>
            </a:r>
            <a:r>
              <a:rPr lang="en-US" altLang="ja-JP" sz="2400" u="sng" dirty="0">
                <a:solidFill>
                  <a:srgbClr val="0000FF"/>
                </a:solidFill>
              </a:rPr>
              <a:t>prototype structure fabrication and test</a:t>
            </a:r>
            <a:r>
              <a:rPr lang="en-US" altLang="ja-JP" sz="2400" dirty="0">
                <a:solidFill>
                  <a:srgbClr val="0000FF"/>
                </a:solidFill>
              </a:rPr>
              <a:t>.</a:t>
            </a:r>
          </a:p>
          <a:p>
            <a:r>
              <a:rPr lang="en-US" altLang="ja-JP" sz="2400" dirty="0" smtClean="0">
                <a:solidFill>
                  <a:srgbClr val="0000FF"/>
                </a:solidFill>
              </a:rPr>
              <a:t>Propose a possible </a:t>
            </a:r>
            <a:r>
              <a:rPr lang="en-US" altLang="ja-JP" sz="2400" u="sng" dirty="0" smtClean="0">
                <a:solidFill>
                  <a:srgbClr val="0000FF"/>
                </a:solidFill>
              </a:rPr>
              <a:t>RF system for high energy machine</a:t>
            </a:r>
            <a:r>
              <a:rPr lang="en-US" altLang="ja-JP" sz="2400" dirty="0" smtClean="0">
                <a:solidFill>
                  <a:srgbClr val="0000FF"/>
                </a:solidFill>
              </a:rPr>
              <a:t>.</a:t>
            </a:r>
          </a:p>
          <a:p>
            <a:pPr>
              <a:buNone/>
            </a:pPr>
            <a:r>
              <a:rPr lang="en-US" altLang="ja-JP" sz="2400" b="1" dirty="0" smtClean="0">
                <a:solidFill>
                  <a:srgbClr val="FF0000"/>
                </a:solidFill>
              </a:rPr>
              <a:t>Background:</a:t>
            </a:r>
          </a:p>
          <a:p>
            <a:pPr marL="0" indent="0">
              <a:buNone/>
            </a:pPr>
            <a:r>
              <a:rPr lang="en-US" altLang="ja-JP" sz="2400" dirty="0" smtClean="0">
                <a:solidFill>
                  <a:srgbClr val="FF0000"/>
                </a:solidFill>
              </a:rPr>
              <a:t>US pursuits </a:t>
            </a:r>
            <a:r>
              <a:rPr lang="en-US" altLang="ja-JP" sz="2400" u="sng" dirty="0" smtClean="0">
                <a:solidFill>
                  <a:srgbClr val="FF0000"/>
                </a:solidFill>
              </a:rPr>
              <a:t>real high gradient </a:t>
            </a:r>
            <a:r>
              <a:rPr lang="en-US" altLang="ja-JP" sz="2400" dirty="0" smtClean="0">
                <a:solidFill>
                  <a:srgbClr val="FF0000"/>
                </a:solidFill>
              </a:rPr>
              <a:t>while Japan evaluates </a:t>
            </a:r>
            <a:r>
              <a:rPr lang="en-US" altLang="ja-JP" sz="2400" u="sng" dirty="0" smtClean="0">
                <a:solidFill>
                  <a:srgbClr val="FF0000"/>
                </a:solidFill>
              </a:rPr>
              <a:t>below 100 MV/m</a:t>
            </a:r>
            <a:r>
              <a:rPr lang="en-US" altLang="ja-JP" sz="2400" dirty="0" smtClean="0">
                <a:solidFill>
                  <a:srgbClr val="FF0000"/>
                </a:solidFill>
              </a:rPr>
              <a:t>. These studies are complementally and offer a </a:t>
            </a:r>
            <a:r>
              <a:rPr lang="en-US" altLang="ja-JP" sz="2400" dirty="0" smtClean="0">
                <a:solidFill>
                  <a:srgbClr val="FF0000"/>
                </a:solidFill>
              </a:rPr>
              <a:t>basic </a:t>
            </a:r>
            <a:r>
              <a:rPr lang="en-US" altLang="ja-JP" sz="2400" dirty="0" smtClean="0">
                <a:solidFill>
                  <a:srgbClr val="FF0000"/>
                </a:solidFill>
              </a:rPr>
              <a:t>idea for high energy machine.</a:t>
            </a:r>
            <a:endParaRPr lang="ja-JP" altLang="en-US" sz="2400" dirty="0" smtClean="0">
              <a:solidFill>
                <a:srgbClr val="FF0000"/>
              </a:solidFill>
            </a:endParaRPr>
          </a:p>
          <a:p>
            <a:endParaRPr lang="en-US" altLang="ja-JP" sz="2400" dirty="0" smtClean="0">
              <a:solidFill>
                <a:srgbClr val="00B0F0"/>
              </a:solidFill>
            </a:endParaRPr>
          </a:p>
          <a:p>
            <a:endParaRPr lang="en-US" altLang="ja-JP" sz="2000" dirty="0" smtClean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80728"/>
          </a:xfrm>
        </p:spPr>
        <p:txBody>
          <a:bodyPr/>
          <a:lstStyle/>
          <a:p>
            <a:r>
              <a:rPr lang="en-US" altLang="ja-JP" dirty="0" smtClean="0"/>
              <a:t>Three-year plan proposed in 2011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071538" y="1071546"/>
            <a:ext cx="7500990" cy="5054617"/>
          </a:xfrm>
        </p:spPr>
        <p:txBody>
          <a:bodyPr>
            <a:normAutofit fontScale="85000" lnSpcReduction="10000"/>
          </a:bodyPr>
          <a:lstStyle/>
          <a:p>
            <a:r>
              <a:rPr kumimoji="1" lang="en-US" altLang="ja-JP" dirty="0" smtClean="0">
                <a:solidFill>
                  <a:srgbClr val="00B050"/>
                </a:solidFill>
              </a:rPr>
              <a:t>JFY2011</a:t>
            </a:r>
          </a:p>
          <a:p>
            <a:pPr lvl="1"/>
            <a:r>
              <a:rPr lang="en-US" altLang="ja-JP" dirty="0" smtClean="0"/>
              <a:t>KEK </a:t>
            </a:r>
            <a:r>
              <a:rPr lang="en-US" altLang="ja-JP" dirty="0" smtClean="0">
                <a:solidFill>
                  <a:srgbClr val="00B050"/>
                </a:solidFill>
              </a:rPr>
              <a:t>prepared basic study </a:t>
            </a:r>
            <a:r>
              <a:rPr lang="en-US" altLang="ja-JP" dirty="0" smtClean="0"/>
              <a:t>environment</a:t>
            </a:r>
          </a:p>
          <a:p>
            <a:pPr lvl="1"/>
            <a:r>
              <a:rPr lang="en-US" altLang="ja-JP" dirty="0" smtClean="0"/>
              <a:t>Both labs. continued </a:t>
            </a:r>
          </a:p>
          <a:p>
            <a:pPr lvl="2"/>
            <a:r>
              <a:rPr lang="en-US" altLang="ja-JP" dirty="0" smtClean="0">
                <a:solidFill>
                  <a:srgbClr val="00B050"/>
                </a:solidFill>
              </a:rPr>
              <a:t>Prototype fabrication </a:t>
            </a:r>
            <a:r>
              <a:rPr lang="en-US" altLang="ja-JP" dirty="0" smtClean="0"/>
              <a:t>TD24R05</a:t>
            </a:r>
          </a:p>
          <a:p>
            <a:pPr lvl="2"/>
            <a:r>
              <a:rPr lang="en-US" altLang="ja-JP" dirty="0" smtClean="0">
                <a:solidFill>
                  <a:srgbClr val="00B050"/>
                </a:solidFill>
              </a:rPr>
              <a:t>Evaluation  </a:t>
            </a:r>
            <a:r>
              <a:rPr lang="en-US" altLang="ja-JP" dirty="0" smtClean="0"/>
              <a:t>T24 and TD24</a:t>
            </a:r>
          </a:p>
          <a:p>
            <a:r>
              <a:rPr kumimoji="1" lang="en-US" altLang="ja-JP" dirty="0" smtClean="0">
                <a:solidFill>
                  <a:srgbClr val="0066FF"/>
                </a:solidFill>
              </a:rPr>
              <a:t>JFY2012</a:t>
            </a:r>
          </a:p>
          <a:p>
            <a:pPr lvl="1"/>
            <a:r>
              <a:rPr lang="en-US" altLang="ja-JP" dirty="0" smtClean="0"/>
              <a:t>Start </a:t>
            </a:r>
            <a:r>
              <a:rPr lang="en-US" altLang="ja-JP" dirty="0" smtClean="0">
                <a:solidFill>
                  <a:srgbClr val="0066FF"/>
                </a:solidFill>
              </a:rPr>
              <a:t>basic research </a:t>
            </a:r>
            <a:r>
              <a:rPr lang="en-US" altLang="ja-JP" dirty="0" smtClean="0"/>
              <a:t>in a simple geometry</a:t>
            </a:r>
          </a:p>
          <a:p>
            <a:pPr lvl="1"/>
            <a:r>
              <a:rPr lang="en-US" altLang="ja-JP" dirty="0" smtClean="0"/>
              <a:t>Test prototype structures</a:t>
            </a:r>
          </a:p>
          <a:p>
            <a:pPr lvl="2"/>
            <a:r>
              <a:rPr lang="en-US" altLang="ja-JP" dirty="0" smtClean="0">
                <a:solidFill>
                  <a:srgbClr val="0066FF"/>
                </a:solidFill>
              </a:rPr>
              <a:t>TD24 and later TD24R05</a:t>
            </a:r>
          </a:p>
          <a:p>
            <a:r>
              <a:rPr kumimoji="1" lang="en-US" altLang="ja-JP" dirty="0" smtClean="0">
                <a:solidFill>
                  <a:srgbClr val="FF0000"/>
                </a:solidFill>
              </a:rPr>
              <a:t>JFY2013</a:t>
            </a:r>
          </a:p>
          <a:p>
            <a:pPr lvl="1"/>
            <a:r>
              <a:rPr kumimoji="1" lang="en-US" altLang="ja-JP" dirty="0" smtClean="0"/>
              <a:t>Understand the </a:t>
            </a:r>
            <a:r>
              <a:rPr kumimoji="1" lang="en-US" altLang="ja-JP" dirty="0" smtClean="0">
                <a:solidFill>
                  <a:srgbClr val="FF0000"/>
                </a:solidFill>
              </a:rPr>
              <a:t>trigger mechanism</a:t>
            </a:r>
          </a:p>
          <a:p>
            <a:pPr lvl="1"/>
            <a:r>
              <a:rPr lang="en-US" altLang="ja-JP" dirty="0" smtClean="0"/>
              <a:t>Make rough sketch of</a:t>
            </a:r>
            <a:r>
              <a:rPr kumimoji="1" lang="en-US" altLang="ja-JP" dirty="0" smtClean="0"/>
              <a:t> </a:t>
            </a:r>
            <a:r>
              <a:rPr kumimoji="1" lang="en-US" altLang="ja-JP" dirty="0" smtClean="0">
                <a:solidFill>
                  <a:srgbClr val="FF0000"/>
                </a:solidFill>
              </a:rPr>
              <a:t>high gradient</a:t>
            </a:r>
            <a:r>
              <a:rPr kumimoji="1" lang="en-US" altLang="ja-JP" dirty="0" smtClean="0"/>
              <a:t> section for LC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7" name="角丸四角形 6"/>
          <p:cNvSpPr/>
          <p:nvPr/>
        </p:nvSpPr>
        <p:spPr>
          <a:xfrm>
            <a:off x="1259632" y="4588949"/>
            <a:ext cx="6840760" cy="136033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37494" y="2668548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Delayed due to klystron failure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10" name="直線矢印コネクタ 9"/>
          <p:cNvCxnSpPr>
            <a:stCxn id="8" idx="1"/>
          </p:cNvCxnSpPr>
          <p:nvPr/>
        </p:nvCxnSpPr>
        <p:spPr>
          <a:xfrm flipH="1">
            <a:off x="5385366" y="2991714"/>
            <a:ext cx="1152128" cy="5092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981892"/>
          </a:xfrm>
        </p:spPr>
        <p:txBody>
          <a:bodyPr>
            <a:normAutofit/>
          </a:bodyPr>
          <a:lstStyle/>
          <a:p>
            <a:r>
              <a:rPr lang="en-US" altLang="ja-JP" sz="3600" dirty="0" smtClean="0"/>
              <a:t>Extending key activities supported by US-Japan</a:t>
            </a:r>
            <a:endParaRPr kumimoji="1" lang="ja-JP" altLang="en-US" sz="3600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899592" y="1124744"/>
            <a:ext cx="7560840" cy="4896544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smtClean="0">
                <a:solidFill>
                  <a:srgbClr val="0066FF"/>
                </a:solidFill>
              </a:rPr>
              <a:t>KEK</a:t>
            </a:r>
          </a:p>
          <a:p>
            <a:pPr lvl="1"/>
            <a:r>
              <a:rPr lang="en-US" altLang="ja-JP" dirty="0" smtClean="0">
                <a:solidFill>
                  <a:srgbClr val="00B050"/>
                </a:solidFill>
              </a:rPr>
              <a:t>Parts fabrication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Long-term high gradient test</a:t>
            </a:r>
          </a:p>
          <a:p>
            <a:pPr lvl="1"/>
            <a:r>
              <a:rPr kumimoji="1" lang="en-US" altLang="ja-JP" dirty="0" smtClean="0">
                <a:solidFill>
                  <a:srgbClr val="FF0000"/>
                </a:solidFill>
              </a:rPr>
              <a:t>Specific tests in simple geometry</a:t>
            </a:r>
          </a:p>
          <a:p>
            <a:r>
              <a:rPr lang="en-US" altLang="ja-JP" dirty="0" smtClean="0">
                <a:solidFill>
                  <a:srgbClr val="0066FF"/>
                </a:solidFill>
              </a:rPr>
              <a:t>SLAC</a:t>
            </a:r>
          </a:p>
          <a:p>
            <a:pPr lvl="1"/>
            <a:r>
              <a:rPr lang="en-US" altLang="ja-JP" dirty="0" smtClean="0">
                <a:solidFill>
                  <a:srgbClr val="00B050"/>
                </a:solidFill>
              </a:rPr>
              <a:t>Assembly through chemical polishing and heat treatments</a:t>
            </a:r>
            <a:endParaRPr kumimoji="1" lang="en-US" altLang="ja-JP" dirty="0" smtClean="0">
              <a:solidFill>
                <a:srgbClr val="00B050"/>
              </a:solidFill>
            </a:endParaRP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Various specific high power tests</a:t>
            </a:r>
            <a:endParaRPr kumimoji="1" lang="en-US" altLang="ja-JP" dirty="0" smtClean="0">
              <a:solidFill>
                <a:srgbClr val="FF0000"/>
              </a:solidFill>
            </a:endParaRPr>
          </a:p>
          <a:p>
            <a:r>
              <a:rPr lang="en-US" altLang="ja-JP" dirty="0" smtClean="0">
                <a:solidFill>
                  <a:srgbClr val="0066FF"/>
                </a:solidFill>
              </a:rPr>
              <a:t>US high gradient collaboration</a:t>
            </a:r>
          </a:p>
          <a:p>
            <a:pPr lvl="1"/>
            <a:r>
              <a:rPr lang="en-US" altLang="ja-JP" dirty="0" smtClean="0">
                <a:solidFill>
                  <a:srgbClr val="00B050"/>
                </a:solidFill>
              </a:rPr>
              <a:t>Exchange of ideas and experimental results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7061"/>
            <a:ext cx="9144000" cy="980728"/>
          </a:xfrm>
        </p:spPr>
        <p:txBody>
          <a:bodyPr>
            <a:normAutofit/>
          </a:bodyPr>
          <a:lstStyle/>
          <a:p>
            <a:r>
              <a:rPr lang="en-US" altLang="ja-JP" sz="3600" dirty="0" smtClean="0"/>
              <a:t>Who and where cooperation is proceeding</a:t>
            </a:r>
            <a:endParaRPr kumimoji="1" lang="ja-JP" altLang="en-US" sz="3600" dirty="0"/>
          </a:p>
        </p:txBody>
      </p:sp>
      <p:sp>
        <p:nvSpPr>
          <p:cNvPr id="9" name="テキスト プレースホルダ 8"/>
          <p:cNvSpPr>
            <a:spLocks noGrp="1"/>
          </p:cNvSpPr>
          <p:nvPr>
            <p:ph type="body" idx="1"/>
          </p:nvPr>
        </p:nvSpPr>
        <p:spPr>
          <a:xfrm>
            <a:off x="1559669" y="1066469"/>
            <a:ext cx="2044115" cy="448008"/>
          </a:xfrm>
        </p:spPr>
        <p:txBody>
          <a:bodyPr>
            <a:normAutofit lnSpcReduction="10000"/>
          </a:bodyPr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Japan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0" name="コンテンツ プレースホルダ 9"/>
          <p:cNvSpPr>
            <a:spLocks noGrp="1"/>
          </p:cNvSpPr>
          <p:nvPr>
            <p:ph sz="half" idx="2"/>
          </p:nvPr>
        </p:nvSpPr>
        <p:spPr>
          <a:xfrm>
            <a:off x="586554" y="1495097"/>
            <a:ext cx="3971801" cy="4616822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        </a:t>
            </a:r>
            <a:r>
              <a:rPr kumimoji="1" lang="en-US" altLang="ja-JP" dirty="0" smtClean="0">
                <a:solidFill>
                  <a:srgbClr val="FF0000"/>
                </a:solidFill>
              </a:rPr>
              <a:t>Main lab = KEK</a:t>
            </a:r>
          </a:p>
          <a:p>
            <a:pPr lvl="1"/>
            <a:endParaRPr lang="en-US" altLang="ja-JP" sz="1900" dirty="0" smtClean="0"/>
          </a:p>
          <a:p>
            <a:pPr lvl="1"/>
            <a:r>
              <a:rPr lang="en-US" altLang="ja-JP" sz="1900" b="1" dirty="0" smtClean="0"/>
              <a:t>Accelerator high gradient test</a:t>
            </a:r>
          </a:p>
          <a:p>
            <a:pPr lvl="2"/>
            <a:r>
              <a:rPr lang="en-US" altLang="ja-JP" sz="1900" dirty="0" smtClean="0"/>
              <a:t>Nextef</a:t>
            </a:r>
          </a:p>
          <a:p>
            <a:pPr lvl="2"/>
            <a:r>
              <a:rPr lang="en-US" altLang="ja-JP" sz="1900" dirty="0" smtClean="0"/>
              <a:t>Shield-B</a:t>
            </a:r>
          </a:p>
          <a:p>
            <a:pPr lvl="2"/>
            <a:endParaRPr lang="en-US" altLang="ja-JP" dirty="0" smtClean="0"/>
          </a:p>
          <a:p>
            <a:pPr lvl="1"/>
            <a:r>
              <a:rPr kumimoji="1" lang="en-US" altLang="ja-JP" sz="1800" b="1" dirty="0" smtClean="0"/>
              <a:t>Mechanical engineering center</a:t>
            </a:r>
            <a:endParaRPr lang="en-US" altLang="ja-JP" sz="1800" b="1" dirty="0" smtClean="0"/>
          </a:p>
          <a:p>
            <a:pPr lvl="2"/>
            <a:r>
              <a:rPr kumimoji="1" lang="en-US" altLang="ja-JP" dirty="0" smtClean="0"/>
              <a:t>Structure cell production</a:t>
            </a:r>
          </a:p>
          <a:p>
            <a:pPr lvl="2"/>
            <a:r>
              <a:rPr lang="en-US" altLang="ja-JP" dirty="0" smtClean="0"/>
              <a:t>Test sample production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lang="en-US" altLang="ja-JP" dirty="0" smtClean="0"/>
              <a:t>Discussion and information exchange is important</a:t>
            </a:r>
          </a:p>
        </p:txBody>
      </p:sp>
      <p:sp>
        <p:nvSpPr>
          <p:cNvPr id="11" name="テキスト プレースホルダ 10"/>
          <p:cNvSpPr>
            <a:spLocks noGrp="1"/>
          </p:cNvSpPr>
          <p:nvPr>
            <p:ph type="body" sz="quarter" idx="3"/>
          </p:nvPr>
        </p:nvSpPr>
        <p:spPr>
          <a:xfrm>
            <a:off x="5424161" y="1046519"/>
            <a:ext cx="1928256" cy="519446"/>
          </a:xfrm>
        </p:spPr>
        <p:txBody>
          <a:bodyPr/>
          <a:lstStyle/>
          <a:p>
            <a:pPr algn="ctr"/>
            <a:r>
              <a:rPr kumimoji="1" lang="en-US" altLang="ja-JP" dirty="0" smtClean="0">
                <a:solidFill>
                  <a:srgbClr val="0066FF"/>
                </a:solidFill>
              </a:rPr>
              <a:t>US</a:t>
            </a:r>
            <a:endParaRPr kumimoji="1" lang="ja-JP" altLang="en-US" dirty="0">
              <a:solidFill>
                <a:srgbClr val="0066FF"/>
              </a:solidFill>
            </a:endParaRPr>
          </a:p>
        </p:txBody>
      </p:sp>
      <p:sp>
        <p:nvSpPr>
          <p:cNvPr id="12" name="コンテンツ プレースホルダ 11"/>
          <p:cNvSpPr>
            <a:spLocks noGrp="1"/>
          </p:cNvSpPr>
          <p:nvPr>
            <p:ph sz="quarter" idx="4"/>
          </p:nvPr>
        </p:nvSpPr>
        <p:spPr>
          <a:xfrm>
            <a:off x="4774379" y="1495097"/>
            <a:ext cx="4041775" cy="4464496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dirty="0" smtClean="0"/>
              <a:t>     </a:t>
            </a:r>
            <a:r>
              <a:rPr kumimoji="1" lang="en-US" altLang="ja-JP" dirty="0" smtClean="0">
                <a:solidFill>
                  <a:srgbClr val="0066FF"/>
                </a:solidFill>
              </a:rPr>
              <a:t>Main lab = SLAC</a:t>
            </a:r>
          </a:p>
          <a:p>
            <a:pPr lvl="1"/>
            <a:endParaRPr lang="en-US" altLang="ja-JP" sz="1800" dirty="0" smtClean="0"/>
          </a:p>
          <a:p>
            <a:pPr lvl="1"/>
            <a:r>
              <a:rPr lang="en-US" altLang="ja-JP" sz="1800" b="1" dirty="0" smtClean="0"/>
              <a:t>NLCTA high gradient test</a:t>
            </a:r>
          </a:p>
          <a:p>
            <a:pPr lvl="2"/>
            <a:r>
              <a:rPr lang="en-US" altLang="ja-JP" dirty="0" smtClean="0"/>
              <a:t>High gradient </a:t>
            </a:r>
            <a:r>
              <a:rPr lang="en-US" altLang="ja-JP" dirty="0"/>
              <a:t>t</a:t>
            </a:r>
            <a:r>
              <a:rPr lang="en-US" altLang="ja-JP" dirty="0" smtClean="0"/>
              <a:t>est </a:t>
            </a:r>
          </a:p>
          <a:p>
            <a:pPr lvl="2"/>
            <a:endParaRPr lang="en-US" altLang="ja-JP" dirty="0" smtClean="0"/>
          </a:p>
          <a:p>
            <a:pPr lvl="1"/>
            <a:r>
              <a:rPr kumimoji="1" lang="en-US" altLang="ja-JP" sz="1800" b="1" dirty="0" smtClean="0"/>
              <a:t>ASTA high gradient test</a:t>
            </a:r>
          </a:p>
          <a:p>
            <a:pPr lvl="2"/>
            <a:r>
              <a:rPr lang="en-US" altLang="ja-JP" dirty="0" smtClean="0"/>
              <a:t>Single-cell</a:t>
            </a:r>
          </a:p>
          <a:p>
            <a:pPr lvl="2"/>
            <a:r>
              <a:rPr kumimoji="1" lang="en-US" altLang="ja-JP" dirty="0" smtClean="0"/>
              <a:t>Extremely high power</a:t>
            </a:r>
          </a:p>
          <a:p>
            <a:pPr lvl="2"/>
            <a:r>
              <a:rPr lang="en-US" altLang="ja-JP" dirty="0" smtClean="0"/>
              <a:t>Low temperature</a:t>
            </a:r>
            <a:endParaRPr kumimoji="1" lang="en-US" altLang="ja-JP" dirty="0" smtClean="0"/>
          </a:p>
          <a:p>
            <a:pPr lvl="2"/>
            <a:endParaRPr kumimoji="1" lang="en-US" altLang="ja-JP" dirty="0" smtClean="0"/>
          </a:p>
          <a:p>
            <a:pPr lvl="1"/>
            <a:r>
              <a:rPr lang="en-US" altLang="ja-JP" sz="1800" b="1" dirty="0" smtClean="0"/>
              <a:t>Klystron shop</a:t>
            </a:r>
          </a:p>
          <a:p>
            <a:pPr lvl="2"/>
            <a:r>
              <a:rPr kumimoji="1" lang="en-US" altLang="ja-JP" dirty="0" smtClean="0"/>
              <a:t>Structure fabrication</a:t>
            </a:r>
          </a:p>
          <a:p>
            <a:endParaRPr lang="en-US" altLang="ja-JP" sz="1900" dirty="0" smtClean="0"/>
          </a:p>
          <a:p>
            <a:r>
              <a:rPr lang="en-US" altLang="ja-JP" dirty="0" smtClean="0"/>
              <a:t>    </a:t>
            </a:r>
            <a:r>
              <a:rPr lang="en-US" altLang="ja-JP" b="1" dirty="0" smtClean="0"/>
              <a:t>US-HG collaboration</a:t>
            </a:r>
            <a:endParaRPr kumimoji="1" lang="ja-JP" altLang="en-US" b="1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sp>
        <p:nvSpPr>
          <p:cNvPr id="33" name="左右矢印 32"/>
          <p:cNvSpPr/>
          <p:nvPr/>
        </p:nvSpPr>
        <p:spPr>
          <a:xfrm>
            <a:off x="4470422" y="5360782"/>
            <a:ext cx="720080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角丸四角形 15"/>
          <p:cNvSpPr/>
          <p:nvPr/>
        </p:nvSpPr>
        <p:spPr>
          <a:xfrm>
            <a:off x="987595" y="2232037"/>
            <a:ext cx="3572470" cy="107157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角丸四角形 16"/>
          <p:cNvSpPr/>
          <p:nvPr/>
        </p:nvSpPr>
        <p:spPr>
          <a:xfrm>
            <a:off x="1029963" y="3517921"/>
            <a:ext cx="3386086" cy="121444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角丸四角形 18"/>
          <p:cNvSpPr/>
          <p:nvPr/>
        </p:nvSpPr>
        <p:spPr>
          <a:xfrm>
            <a:off x="5202437" y="2089161"/>
            <a:ext cx="3168352" cy="792088"/>
          </a:xfrm>
          <a:prstGeom prst="roundRect">
            <a:avLst/>
          </a:pr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角丸四角形 19"/>
          <p:cNvSpPr/>
          <p:nvPr/>
        </p:nvSpPr>
        <p:spPr>
          <a:xfrm>
            <a:off x="5215737" y="3000182"/>
            <a:ext cx="2952328" cy="1125578"/>
          </a:xfrm>
          <a:prstGeom prst="roundRect">
            <a:avLst/>
          </a:pr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角丸四角形 21"/>
          <p:cNvSpPr/>
          <p:nvPr/>
        </p:nvSpPr>
        <p:spPr>
          <a:xfrm>
            <a:off x="5202437" y="4430895"/>
            <a:ext cx="2807742" cy="654289"/>
          </a:xfrm>
          <a:prstGeom prst="roundRect">
            <a:avLst/>
          </a:pr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52736"/>
          </a:xfrm>
        </p:spPr>
        <p:txBody>
          <a:bodyPr/>
          <a:lstStyle/>
          <a:p>
            <a:r>
              <a:rPr lang="en-US" altLang="ja-JP" dirty="0" smtClean="0"/>
              <a:t>Last year activities under US-Japan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755576" y="1268760"/>
            <a:ext cx="7560840" cy="4536504"/>
          </a:xfrm>
        </p:spPr>
        <p:txBody>
          <a:bodyPr>
            <a:normAutofit fontScale="77500" lnSpcReduction="20000"/>
          </a:bodyPr>
          <a:lstStyle/>
          <a:p>
            <a:r>
              <a:rPr lang="en-US" altLang="ja-JP" dirty="0">
                <a:solidFill>
                  <a:srgbClr val="0000FF"/>
                </a:solidFill>
              </a:rPr>
              <a:t>A</a:t>
            </a:r>
            <a:r>
              <a:rPr lang="en-US" altLang="ja-JP" dirty="0" smtClean="0">
                <a:solidFill>
                  <a:srgbClr val="0000FF"/>
                </a:solidFill>
              </a:rPr>
              <a:t> pair </a:t>
            </a:r>
            <a:r>
              <a:rPr lang="en-US" altLang="ja-JP" dirty="0">
                <a:solidFill>
                  <a:srgbClr val="0000FF"/>
                </a:solidFill>
              </a:rPr>
              <a:t>of </a:t>
            </a:r>
            <a:r>
              <a:rPr lang="en-US" altLang="ja-JP" dirty="0" smtClean="0">
                <a:solidFill>
                  <a:srgbClr val="0000FF"/>
                </a:solidFill>
              </a:rPr>
              <a:t>TD24R05 </a:t>
            </a:r>
            <a:r>
              <a:rPr lang="en-US" altLang="ja-JP" dirty="0" smtClean="0"/>
              <a:t>prototype</a:t>
            </a:r>
            <a:r>
              <a:rPr lang="en-US" altLang="ja-JP" dirty="0" smtClean="0">
                <a:solidFill>
                  <a:srgbClr val="0000FF"/>
                </a:solidFill>
              </a:rPr>
              <a:t> </a:t>
            </a:r>
            <a:r>
              <a:rPr lang="en-US" altLang="ja-JP" dirty="0" smtClean="0"/>
              <a:t>structures have been made.</a:t>
            </a:r>
          </a:p>
          <a:p>
            <a:r>
              <a:rPr lang="en-US" altLang="ja-JP" dirty="0"/>
              <a:t>KEK tested one of </a:t>
            </a:r>
            <a:r>
              <a:rPr lang="en-US" altLang="ja-JP" dirty="0" smtClean="0"/>
              <a:t>them. This </a:t>
            </a:r>
            <a:r>
              <a:rPr lang="en-US" altLang="ja-JP" dirty="0">
                <a:solidFill>
                  <a:srgbClr val="0000FF"/>
                </a:solidFill>
              </a:rPr>
              <a:t>showed hot cells</a:t>
            </a:r>
            <a:r>
              <a:rPr lang="en-US" altLang="ja-JP" dirty="0"/>
              <a:t>, where frequent breakdowns occur at particular cells.</a:t>
            </a:r>
          </a:p>
          <a:p>
            <a:r>
              <a:rPr lang="en-US" altLang="ja-JP" dirty="0" smtClean="0">
                <a:solidFill>
                  <a:srgbClr val="0000FF"/>
                </a:solidFill>
              </a:rPr>
              <a:t>Another pair </a:t>
            </a:r>
            <a:r>
              <a:rPr lang="en-US" altLang="ja-JP" dirty="0" smtClean="0"/>
              <a:t>production is in the very final process to be sent to KEK in this month.</a:t>
            </a:r>
          </a:p>
          <a:p>
            <a:r>
              <a:rPr lang="en-US" altLang="ja-JP" dirty="0" smtClean="0"/>
              <a:t>Studies in </a:t>
            </a:r>
            <a:r>
              <a:rPr lang="en-US" altLang="ja-JP" dirty="0" smtClean="0">
                <a:solidFill>
                  <a:srgbClr val="0000FF"/>
                </a:solidFill>
              </a:rPr>
              <a:t>simple geometries </a:t>
            </a:r>
            <a:r>
              <a:rPr lang="en-US" altLang="ja-JP" dirty="0" smtClean="0"/>
              <a:t>were conducted at SLAC.</a:t>
            </a:r>
          </a:p>
          <a:p>
            <a:r>
              <a:rPr lang="en-US" altLang="ja-JP" dirty="0" smtClean="0"/>
              <a:t>System for tests with </a:t>
            </a:r>
            <a:r>
              <a:rPr lang="en-US" altLang="ja-JP" dirty="0" smtClean="0">
                <a:solidFill>
                  <a:srgbClr val="0000FF"/>
                </a:solidFill>
              </a:rPr>
              <a:t>simple geometries </a:t>
            </a:r>
            <a:r>
              <a:rPr lang="en-US" altLang="ja-JP" dirty="0" smtClean="0"/>
              <a:t>was prepared at KEK and </a:t>
            </a:r>
            <a:r>
              <a:rPr lang="en-US" altLang="ja-JP" dirty="0" smtClean="0">
                <a:solidFill>
                  <a:srgbClr val="0000FF"/>
                </a:solidFill>
              </a:rPr>
              <a:t>waiting for klystron  </a:t>
            </a:r>
            <a:r>
              <a:rPr lang="en-US" altLang="ja-JP" dirty="0" smtClean="0"/>
              <a:t>reinstallation.</a:t>
            </a:r>
          </a:p>
          <a:p>
            <a:r>
              <a:rPr lang="en-US" altLang="ja-JP" dirty="0" smtClean="0"/>
              <a:t>Parts of </a:t>
            </a:r>
            <a:r>
              <a:rPr lang="en-US" altLang="ja-JP" dirty="0"/>
              <a:t>test </a:t>
            </a:r>
            <a:r>
              <a:rPr lang="en-US" altLang="ja-JP" dirty="0" smtClean="0"/>
              <a:t>cavity at </a:t>
            </a:r>
            <a:r>
              <a:rPr lang="en-US" altLang="ja-JP" dirty="0" smtClean="0">
                <a:solidFill>
                  <a:srgbClr val="0000FF"/>
                </a:solidFill>
              </a:rPr>
              <a:t>very high gradient </a:t>
            </a:r>
            <a:r>
              <a:rPr lang="en-US" altLang="ja-JP" dirty="0" smtClean="0"/>
              <a:t>in standing wave was made by KEK and is under assembly at SLAC.</a:t>
            </a:r>
          </a:p>
          <a:p>
            <a:r>
              <a:rPr lang="en-US" altLang="ja-JP" dirty="0" smtClean="0">
                <a:solidFill>
                  <a:srgbClr val="0000FF"/>
                </a:solidFill>
              </a:rPr>
              <a:t>Klystron-based LC idea </a:t>
            </a:r>
            <a:r>
              <a:rPr lang="en-US" altLang="ja-JP" dirty="0" smtClean="0"/>
              <a:t>was discussed at the Higgs factory workshop in US.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39784"/>
          </a:xfrm>
        </p:spPr>
        <p:txBody>
          <a:bodyPr>
            <a:normAutofit/>
          </a:bodyPr>
          <a:lstStyle/>
          <a:p>
            <a:r>
              <a:rPr kumimoji="1" lang="en-US" altLang="ja-JP" sz="4800" dirty="0" smtClean="0"/>
              <a:t>SLAC/KEK test flow </a:t>
            </a:r>
            <a:r>
              <a:rPr kumimoji="1" lang="en-US" altLang="ja-JP" sz="3200" dirty="0" smtClean="0"/>
              <a:t>(as usual)</a:t>
            </a:r>
            <a:endParaRPr kumimoji="1" lang="ja-JP" altLang="en-US" sz="48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427150" y="1070976"/>
            <a:ext cx="1571636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/>
              <a:t>Design for CLIC (CERN)</a:t>
            </a:r>
            <a:endParaRPr kumimoji="1" lang="ja-JP" altLang="en-US" sz="20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69762" y="2428298"/>
            <a:ext cx="178595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Fabrication of parts (KEK</a:t>
            </a:r>
            <a:r>
              <a:rPr kumimoji="1" lang="en-US" altLang="ja-JP" sz="2000" dirty="0" smtClean="0"/>
              <a:t>)</a:t>
            </a:r>
            <a:endParaRPr kumimoji="1" lang="ja-JP" altLang="en-US" sz="2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70092" y="4285686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Bonding (SLAC)</a:t>
            </a:r>
            <a:endParaRPr kumimoji="1" lang="ja-JP" altLang="en-US" sz="20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498456" y="3928496"/>
            <a:ext cx="928694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CP (SLAC)</a:t>
            </a:r>
            <a:endParaRPr kumimoji="1" lang="ja-JP" altLang="en-US" sz="20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070356" y="3928496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VAC bake (SLAC)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416014" y="2213984"/>
            <a:ext cx="1643074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(NLCTA-SLAC)</a:t>
            </a:r>
            <a:endParaRPr kumimoji="1" lang="ja-JP" altLang="en-US" sz="2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141926" y="2213984"/>
            <a:ext cx="1785950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(Nextef-KEK)</a:t>
            </a:r>
            <a:endParaRPr kumimoji="1" lang="ja-JP" altLang="en-US" sz="2000" dirty="0"/>
          </a:p>
        </p:txBody>
      </p:sp>
      <p:sp>
        <p:nvSpPr>
          <p:cNvPr id="13" name="V 字形矢印 12"/>
          <p:cNvSpPr/>
          <p:nvPr/>
        </p:nvSpPr>
        <p:spPr>
          <a:xfrm rot="8723235">
            <a:off x="1984278" y="1895772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V 字形矢印 13"/>
          <p:cNvSpPr/>
          <p:nvPr/>
        </p:nvSpPr>
        <p:spPr>
          <a:xfrm rot="3725275">
            <a:off x="1594723" y="3340070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V 字形矢印 14"/>
          <p:cNvSpPr/>
          <p:nvPr/>
        </p:nvSpPr>
        <p:spPr>
          <a:xfrm rot="1384741">
            <a:off x="2477148" y="4226529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V 字形矢印 15"/>
          <p:cNvSpPr/>
          <p:nvPr/>
        </p:nvSpPr>
        <p:spPr>
          <a:xfrm rot="20389954">
            <a:off x="4545094" y="4360939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V 字形矢印 17"/>
          <p:cNvSpPr/>
          <p:nvPr/>
        </p:nvSpPr>
        <p:spPr>
          <a:xfrm rot="13786395">
            <a:off x="5384745" y="3459708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V 字形矢印 18"/>
          <p:cNvSpPr/>
          <p:nvPr/>
        </p:nvSpPr>
        <p:spPr>
          <a:xfrm rot="18677362">
            <a:off x="6042836" y="3528414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V 字形矢印 19"/>
          <p:cNvSpPr/>
          <p:nvPr/>
        </p:nvSpPr>
        <p:spPr>
          <a:xfrm rot="12050431">
            <a:off x="4114593" y="1393813"/>
            <a:ext cx="1127948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アーチ 21"/>
          <p:cNvSpPr/>
          <p:nvPr/>
        </p:nvSpPr>
        <p:spPr>
          <a:xfrm>
            <a:off x="5070356" y="1785356"/>
            <a:ext cx="1857388" cy="64294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3" name="Picture 2" descr="C:\Higo\2010\Reports_Papers_Conferences_Talks\100523_IPAC10_京都\Higo_THPEA012_KEK_Nextef\Poster\TD18#2 Setup at Nextef IMG_03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2058" y="1070976"/>
            <a:ext cx="1641604" cy="1231731"/>
          </a:xfrm>
          <a:prstGeom prst="rect">
            <a:avLst/>
          </a:prstGeom>
          <a:noFill/>
        </p:spPr>
      </p:pic>
      <p:pic>
        <p:nvPicPr>
          <p:cNvPr id="50178" name="Picture 2" descr="C:\Higo\2009\Picture\091012 TD18 from Juwen\TD18(KEK) in furnace reduc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4869160"/>
            <a:ext cx="993006" cy="1717676"/>
          </a:xfrm>
          <a:prstGeom prst="rect">
            <a:avLst/>
          </a:prstGeom>
          <a:noFill/>
        </p:spPr>
      </p:pic>
      <p:pic>
        <p:nvPicPr>
          <p:cNvPr id="25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572" y="3214116"/>
            <a:ext cx="1143008" cy="856741"/>
          </a:xfrm>
          <a:prstGeom prst="rect">
            <a:avLst/>
          </a:prstGeom>
          <a:noFill/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3933056"/>
            <a:ext cx="1128713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2428298"/>
            <a:ext cx="1601553" cy="1389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日付プレースホルダ 2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sp>
        <p:nvSpPr>
          <p:cNvPr id="26" name="スライド番号プレースホルダ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sp>
        <p:nvSpPr>
          <p:cNvPr id="28" name="フッター プレースホルダ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Autofit/>
          </a:bodyPr>
          <a:lstStyle/>
          <a:p>
            <a:r>
              <a:rPr lang="en-US" altLang="ja-JP" sz="3600" b="1" dirty="0" smtClean="0">
                <a:solidFill>
                  <a:srgbClr val="0070C0"/>
                </a:solidFill>
              </a:rPr>
              <a:t>Fabrication </a:t>
            </a:r>
            <a:r>
              <a:rPr lang="en-US" altLang="ja-JP" sz="3600" b="1" dirty="0">
                <a:solidFill>
                  <a:srgbClr val="0070C0"/>
                </a:solidFill>
              </a:rPr>
              <a:t>and test </a:t>
            </a:r>
            <a:r>
              <a:rPr lang="en-US" altLang="ja-JP" sz="3600" b="1" dirty="0" smtClean="0">
                <a:solidFill>
                  <a:srgbClr val="0070C0"/>
                </a:solidFill>
              </a:rPr>
              <a:t> of LC </a:t>
            </a:r>
            <a:r>
              <a:rPr lang="en-US" altLang="ja-JP" sz="3600" b="1" dirty="0">
                <a:solidFill>
                  <a:srgbClr val="0070C0"/>
                </a:solidFill>
              </a:rPr>
              <a:t>prototype structures</a:t>
            </a:r>
            <a:r>
              <a:rPr lang="en-US" altLang="ja-JP" sz="3200" dirty="0" smtClean="0">
                <a:solidFill>
                  <a:srgbClr val="0070C0"/>
                </a:solidFill>
              </a:rPr>
              <a:t/>
            </a:r>
            <a:br>
              <a:rPr lang="en-US" altLang="ja-JP" sz="3200" dirty="0" smtClean="0">
                <a:solidFill>
                  <a:srgbClr val="0070C0"/>
                </a:solidFill>
              </a:rPr>
            </a:br>
            <a:r>
              <a:rPr lang="en-US" altLang="ja-JP" sz="2400" b="1" dirty="0" smtClean="0">
                <a:solidFill>
                  <a:srgbClr val="0070C0"/>
                </a:solidFill>
              </a:rPr>
              <a:t>T18 </a:t>
            </a:r>
            <a:r>
              <a:rPr lang="en-US" altLang="ja-JP" sz="2400" b="1" dirty="0" smtClean="0">
                <a:solidFill>
                  <a:srgbClr val="0070C0"/>
                </a:solidFill>
                <a:sym typeface="Wingdings" pitchFamily="2" charset="2"/>
              </a:rPr>
              <a:t></a:t>
            </a:r>
            <a:r>
              <a:rPr lang="en-US" altLang="ja-JP" sz="2400" b="1" dirty="0" smtClean="0">
                <a:solidFill>
                  <a:srgbClr val="0070C0"/>
                </a:solidFill>
              </a:rPr>
              <a:t>TD18</a:t>
            </a:r>
            <a:r>
              <a:rPr lang="en-US" altLang="ja-JP" sz="2400" b="1" dirty="0" smtClean="0">
                <a:solidFill>
                  <a:srgbClr val="0070C0"/>
                </a:solidFill>
                <a:sym typeface="Wingdings" pitchFamily="2" charset="2"/>
              </a:rPr>
              <a:t>T24TD24TD24R05TD24R05</a:t>
            </a:r>
            <a:endParaRPr lang="en-US" altLang="ja-JP" sz="1600" b="1" dirty="0" smtClean="0">
              <a:solidFill>
                <a:srgbClr val="0070C0"/>
              </a:solidFill>
            </a:endParaRPr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US/Japan Hearing (Toshi Higo)</a:t>
            </a:r>
            <a:endParaRPr lang="ja-JP" altLang="en-US"/>
          </a:p>
        </p:txBody>
      </p:sp>
      <p:pic>
        <p:nvPicPr>
          <p:cNvPr id="14" name="Picture 8" descr="C:\Higo\2009\Reports_Papers_Conferences_Talks\加速器学会誌\090910 Submission\Fig08 right KEK struc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464" y="1508886"/>
            <a:ext cx="1838089" cy="1014175"/>
          </a:xfrm>
          <a:prstGeom prst="rect">
            <a:avLst/>
          </a:prstGeom>
          <a:noFill/>
        </p:spPr>
      </p:pic>
      <p:sp>
        <p:nvSpPr>
          <p:cNvPr id="16" name="テキスト ボックス 15"/>
          <p:cNvSpPr txBox="1"/>
          <p:nvPr/>
        </p:nvSpPr>
        <p:spPr>
          <a:xfrm>
            <a:off x="840464" y="2457905"/>
            <a:ext cx="1703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solidFill>
                  <a:srgbClr val="FF0000"/>
                </a:solidFill>
              </a:rPr>
              <a:t>T18_Disk_#2</a:t>
            </a:r>
          </a:p>
        </p:txBody>
      </p:sp>
      <p:pic>
        <p:nvPicPr>
          <p:cNvPr id="18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0756" y="1324049"/>
            <a:ext cx="546903" cy="532735"/>
          </a:xfrm>
          <a:prstGeom prst="rect">
            <a:avLst/>
          </a:prstGeom>
          <a:noFill/>
        </p:spPr>
      </p:pic>
      <p:pic>
        <p:nvPicPr>
          <p:cNvPr id="15" name="Picture 5" descr="C:\Higo\2010\Reports_Papers_Conferences_Talks\100523_IPAC10_京都\Higo_THPEA013_CERN_SLAC_KEK\TD18#2 before installation to Nextef IMG_03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916" y="3540614"/>
            <a:ext cx="1913243" cy="1095745"/>
          </a:xfrm>
          <a:prstGeom prst="rect">
            <a:avLst/>
          </a:prstGeom>
          <a:noFill/>
        </p:spPr>
      </p:pic>
      <p:sp>
        <p:nvSpPr>
          <p:cNvPr id="17" name="テキスト ボックス 16"/>
          <p:cNvSpPr txBox="1"/>
          <p:nvPr/>
        </p:nvSpPr>
        <p:spPr>
          <a:xfrm>
            <a:off x="585179" y="4615218"/>
            <a:ext cx="1704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solidFill>
                  <a:srgbClr val="FF0000"/>
                </a:solidFill>
              </a:rPr>
              <a:t>TD18_Disk_#2</a:t>
            </a:r>
          </a:p>
        </p:txBody>
      </p:sp>
      <p:pic>
        <p:nvPicPr>
          <p:cNvPr id="19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9500" y="3215335"/>
            <a:ext cx="584707" cy="438267"/>
          </a:xfrm>
          <a:prstGeom prst="rect">
            <a:avLst/>
          </a:prstGeom>
          <a:noFill/>
        </p:spPr>
      </p:pic>
      <p:sp>
        <p:nvSpPr>
          <p:cNvPr id="25" name="スライド番号プレースホルダ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sp>
        <p:nvSpPr>
          <p:cNvPr id="26" name="日付プレースホルダ 2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pic>
        <p:nvPicPr>
          <p:cNvPr id="4100" name="Picture 4" descr="C:\Users\higo\2010\Picture\101028-101102 T24_#2 Installation\T24 as of initial RF meas at KEK before installation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38774" y="4608772"/>
            <a:ext cx="1948848" cy="1364193"/>
          </a:xfrm>
          <a:prstGeom prst="rect">
            <a:avLst/>
          </a:prstGeom>
          <a:noFill/>
        </p:spPr>
      </p:pic>
      <p:sp>
        <p:nvSpPr>
          <p:cNvPr id="27" name="テキスト ボックス 26"/>
          <p:cNvSpPr txBox="1"/>
          <p:nvPr/>
        </p:nvSpPr>
        <p:spPr>
          <a:xfrm>
            <a:off x="3015844" y="5953344"/>
            <a:ext cx="1567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solidFill>
                  <a:srgbClr val="00B0F0"/>
                </a:solidFill>
              </a:rPr>
              <a:t>T24_Disk_#3</a:t>
            </a:r>
          </a:p>
        </p:txBody>
      </p:sp>
      <p:pic>
        <p:nvPicPr>
          <p:cNvPr id="4099" name="Picture 3" descr="C:\Users\higo\2011\Pictures\110716 TD24_S-para\TD24#4 Config as of reception reduce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8104" y="4948459"/>
            <a:ext cx="2123486" cy="1123041"/>
          </a:xfrm>
          <a:prstGeom prst="rect">
            <a:avLst/>
          </a:prstGeom>
          <a:noFill/>
        </p:spPr>
      </p:pic>
      <p:sp>
        <p:nvSpPr>
          <p:cNvPr id="28" name="テキスト ボックス 27"/>
          <p:cNvSpPr txBox="1"/>
          <p:nvPr/>
        </p:nvSpPr>
        <p:spPr>
          <a:xfrm>
            <a:off x="5940375" y="6013348"/>
            <a:ext cx="201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solidFill>
                  <a:srgbClr val="00B0F0"/>
                </a:solidFill>
              </a:rPr>
              <a:t>TD24_Disk_#4</a:t>
            </a:r>
          </a:p>
        </p:txBody>
      </p:sp>
      <p:sp>
        <p:nvSpPr>
          <p:cNvPr id="20" name="右矢印 19"/>
          <p:cNvSpPr/>
          <p:nvPr/>
        </p:nvSpPr>
        <p:spPr>
          <a:xfrm rot="6538254">
            <a:off x="1299224" y="2944658"/>
            <a:ext cx="428628" cy="35719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右矢印 20"/>
          <p:cNvSpPr/>
          <p:nvPr/>
        </p:nvSpPr>
        <p:spPr>
          <a:xfrm>
            <a:off x="4855006" y="5287572"/>
            <a:ext cx="428628" cy="35719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d</a:t>
            </a:r>
            <a:endParaRPr kumimoji="1" lang="ja-JP" altLang="en-US" dirty="0"/>
          </a:p>
        </p:txBody>
      </p:sp>
      <p:sp>
        <p:nvSpPr>
          <p:cNvPr id="22" name="右矢印 21"/>
          <p:cNvSpPr/>
          <p:nvPr/>
        </p:nvSpPr>
        <p:spPr>
          <a:xfrm rot="2354993">
            <a:off x="2085540" y="4900210"/>
            <a:ext cx="438274" cy="33974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d</a:t>
            </a:r>
            <a:endParaRPr kumimoji="1" lang="ja-JP" altLang="en-US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675930" y="1243845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2009</a:t>
            </a:r>
            <a:endParaRPr kumimoji="1" lang="ja-JP" altLang="en-US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432424" y="3232433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2010</a:t>
            </a:r>
            <a:endParaRPr kumimoji="1" lang="ja-JP" altLang="en-US" dirty="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508104" y="4608772"/>
            <a:ext cx="1204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2011-2012</a:t>
            </a:r>
            <a:endParaRPr kumimoji="1"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2632828" y="4303685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2011</a:t>
            </a:r>
            <a:endParaRPr kumimoji="1" lang="ja-JP" altLang="en-US" dirty="0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6478339" y="3691863"/>
            <a:ext cx="1700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solidFill>
                  <a:srgbClr val="0066FF"/>
                </a:solidFill>
              </a:rPr>
              <a:t>TD24R05_#</a:t>
            </a:r>
            <a:r>
              <a:rPr lang="en-US" altLang="ja-JP" b="1" dirty="0">
                <a:solidFill>
                  <a:srgbClr val="0066FF"/>
                </a:solidFill>
              </a:rPr>
              <a:t>2</a:t>
            </a:r>
            <a:endParaRPr kumimoji="1" lang="en-US" altLang="ja-JP" b="1" dirty="0" smtClean="0">
              <a:solidFill>
                <a:srgbClr val="0066FF"/>
              </a:solidFill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4370501" y="2677854"/>
            <a:ext cx="1576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solidFill>
                  <a:srgbClr val="0066FF"/>
                </a:solidFill>
              </a:rPr>
              <a:t>TD24R05_#</a:t>
            </a:r>
            <a:r>
              <a:rPr lang="en-US" altLang="ja-JP" b="1" dirty="0" smtClean="0">
                <a:solidFill>
                  <a:srgbClr val="0066FF"/>
                </a:solidFill>
              </a:rPr>
              <a:t>4</a:t>
            </a:r>
            <a:endParaRPr kumimoji="1" lang="en-US" altLang="ja-JP" b="1" dirty="0" smtClean="0">
              <a:solidFill>
                <a:srgbClr val="0066FF"/>
              </a:solidFill>
            </a:endParaRPr>
          </a:p>
        </p:txBody>
      </p:sp>
      <p:sp>
        <p:nvSpPr>
          <p:cNvPr id="36" name="右矢印 35"/>
          <p:cNvSpPr/>
          <p:nvPr/>
        </p:nvSpPr>
        <p:spPr>
          <a:xfrm rot="12588258">
            <a:off x="6035872" y="1883188"/>
            <a:ext cx="428628" cy="35719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d</a:t>
            </a:r>
            <a:endParaRPr kumimoji="1" lang="ja-JP" altLang="en-US" dirty="0"/>
          </a:p>
        </p:txBody>
      </p:sp>
      <p:pic>
        <p:nvPicPr>
          <p:cNvPr id="2051" name="Picture 3" descr="C:\2013\申請\日米\130311 ヒアリング\TD24 being tested at Nextef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436" y="2330189"/>
            <a:ext cx="1798026" cy="134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テキスト ボックス 36"/>
          <p:cNvSpPr txBox="1"/>
          <p:nvPr/>
        </p:nvSpPr>
        <p:spPr>
          <a:xfrm>
            <a:off x="3989962" y="1897633"/>
            <a:ext cx="2017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 smtClean="0"/>
              <a:t>Under vacuum balking at SLAC to be tested at KEK in April</a:t>
            </a:r>
          </a:p>
        </p:txBody>
      </p:sp>
      <p:sp>
        <p:nvSpPr>
          <p:cNvPr id="38" name="右矢印 37"/>
          <p:cNvSpPr/>
          <p:nvPr/>
        </p:nvSpPr>
        <p:spPr>
          <a:xfrm rot="17951941" flipV="1">
            <a:off x="6631228" y="4156808"/>
            <a:ext cx="428628" cy="35719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9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5750" y="1459366"/>
            <a:ext cx="584707" cy="438267"/>
          </a:xfrm>
          <a:prstGeom prst="rect">
            <a:avLst/>
          </a:prstGeom>
          <a:noFill/>
        </p:spPr>
      </p:pic>
      <p:pic>
        <p:nvPicPr>
          <p:cNvPr id="40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10331" y="1927822"/>
            <a:ext cx="584707" cy="438267"/>
          </a:xfrm>
          <a:prstGeom prst="rect">
            <a:avLst/>
          </a:prstGeom>
          <a:noFill/>
        </p:spPr>
      </p:pic>
      <p:pic>
        <p:nvPicPr>
          <p:cNvPr id="41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05996" y="4539837"/>
            <a:ext cx="584707" cy="438267"/>
          </a:xfrm>
          <a:prstGeom prst="rect">
            <a:avLst/>
          </a:prstGeom>
          <a:noFill/>
        </p:spPr>
      </p:pic>
      <p:pic>
        <p:nvPicPr>
          <p:cNvPr id="42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6993" y="5847931"/>
            <a:ext cx="546903" cy="532735"/>
          </a:xfrm>
          <a:prstGeom prst="rect">
            <a:avLst/>
          </a:prstGeom>
          <a:noFill/>
        </p:spPr>
      </p:pic>
      <p:sp>
        <p:nvSpPr>
          <p:cNvPr id="43" name="テキスト ボックス 42"/>
          <p:cNvSpPr txBox="1"/>
          <p:nvPr/>
        </p:nvSpPr>
        <p:spPr>
          <a:xfrm>
            <a:off x="7179422" y="1953946"/>
            <a:ext cx="90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2012</a:t>
            </a:r>
            <a:endParaRPr kumimoji="1" lang="ja-JP" altLang="en-US" dirty="0"/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4486408" y="1405750"/>
            <a:ext cx="90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2013</a:t>
            </a:r>
            <a:endParaRPr kumimoji="1" lang="ja-JP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ja-JP" b="1" dirty="0" smtClean="0"/>
              <a:t>LC prototype test at Nextef</a:t>
            </a:r>
            <a:endParaRPr lang="ja-JP" altLang="en-US" sz="2800" b="1" dirty="0" smtClean="0"/>
          </a:p>
        </p:txBody>
      </p:sp>
      <p:sp>
        <p:nvSpPr>
          <p:cNvPr id="59" name="フッター プレースホルダ 58"/>
          <p:cNvSpPr>
            <a:spLocks noGrp="1"/>
          </p:cNvSpPr>
          <p:nvPr>
            <p:ph type="ftr" sz="quarter" idx="11"/>
          </p:nvPr>
        </p:nvSpPr>
        <p:spPr>
          <a:xfrm>
            <a:off x="2653821" y="6242052"/>
            <a:ext cx="2895600" cy="365125"/>
          </a:xfrm>
        </p:spPr>
        <p:txBody>
          <a:bodyPr/>
          <a:lstStyle/>
          <a:p>
            <a:r>
              <a:rPr kumimoji="1" lang="en-US" altLang="ja-JP" smtClean="0"/>
              <a:t>US/Japan Hearing (Toshi Higo)</a:t>
            </a:r>
            <a:endParaRPr kumimoji="1" lang="ja-JP" altLang="en-US" dirty="0"/>
          </a:p>
        </p:txBody>
      </p:sp>
      <p:sp>
        <p:nvSpPr>
          <p:cNvPr id="72" name="スライド番号プレースホルダ 71"/>
          <p:cNvSpPr>
            <a:spLocks noGrp="1"/>
          </p:cNvSpPr>
          <p:nvPr>
            <p:ph type="sldNum" sz="quarter" idx="12"/>
          </p:nvPr>
        </p:nvSpPr>
        <p:spPr>
          <a:xfrm>
            <a:off x="6082821" y="6242052"/>
            <a:ext cx="2133600" cy="365125"/>
          </a:xfrm>
        </p:spPr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sp>
        <p:nvSpPr>
          <p:cNvPr id="73" name="日付プレースホルダ 72"/>
          <p:cNvSpPr>
            <a:spLocks noGrp="1"/>
          </p:cNvSpPr>
          <p:nvPr>
            <p:ph type="dt" sz="half" idx="10"/>
          </p:nvPr>
        </p:nvSpPr>
        <p:spPr>
          <a:xfrm>
            <a:off x="-13179" y="6242052"/>
            <a:ext cx="2133600" cy="365125"/>
          </a:xfrm>
        </p:spPr>
        <p:txBody>
          <a:bodyPr/>
          <a:lstStyle/>
          <a:p>
            <a:r>
              <a:rPr kumimoji="1" lang="en-US" altLang="ja-JP" smtClean="0"/>
              <a:t>11 March 2013</a:t>
            </a:r>
            <a:endParaRPr kumimoji="1" lang="ja-JP" altLang="en-US"/>
          </a:p>
        </p:txBody>
      </p:sp>
      <p:grpSp>
        <p:nvGrpSpPr>
          <p:cNvPr id="2" name="グループ化 1"/>
          <p:cNvGrpSpPr/>
          <p:nvPr/>
        </p:nvGrpSpPr>
        <p:grpSpPr>
          <a:xfrm>
            <a:off x="347959" y="764704"/>
            <a:ext cx="8623965" cy="5688632"/>
            <a:chOff x="-1193543" y="637949"/>
            <a:chExt cx="10446063" cy="5760640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3278704" y="637949"/>
              <a:ext cx="5694081" cy="5760640"/>
              <a:chOff x="3278704" y="637949"/>
              <a:chExt cx="5694081" cy="5760640"/>
            </a:xfrm>
          </p:grpSpPr>
          <p:sp>
            <p:nvSpPr>
              <p:cNvPr id="63" name="角丸四角形 62"/>
              <p:cNvSpPr/>
              <p:nvPr/>
            </p:nvSpPr>
            <p:spPr>
              <a:xfrm>
                <a:off x="5240829" y="637949"/>
                <a:ext cx="2003458" cy="576064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/>
              </a:p>
            </p:txBody>
          </p:sp>
          <p:sp>
            <p:nvSpPr>
              <p:cNvPr id="15403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6265792" y="5349762"/>
                <a:ext cx="2626253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 smtClean="0">
                    <a:latin typeface="Calibri" pitchFamily="34" charset="0"/>
                  </a:rPr>
                  <a:t>Basic </a:t>
                </a:r>
                <a:r>
                  <a:rPr lang="en-US" altLang="ja-JP" sz="1600" dirty="0">
                    <a:latin typeface="Calibri" pitchFamily="34" charset="0"/>
                  </a:rPr>
                  <a:t>studies at shield-B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cxnSp>
            <p:nvCxnSpPr>
              <p:cNvPr id="43" name="直線コネクタ 42"/>
              <p:cNvCxnSpPr/>
              <p:nvPr/>
            </p:nvCxnSpPr>
            <p:spPr bwMode="auto">
              <a:xfrm rot="5400000">
                <a:off x="3300123" y="3671096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コネクタ 43"/>
              <p:cNvCxnSpPr/>
              <p:nvPr/>
            </p:nvCxnSpPr>
            <p:spPr bwMode="auto">
              <a:xfrm rot="5400000">
                <a:off x="3728748" y="3671096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線コネクタ 49"/>
              <p:cNvCxnSpPr/>
              <p:nvPr/>
            </p:nvCxnSpPr>
            <p:spPr bwMode="auto">
              <a:xfrm rot="5400000">
                <a:off x="4157373" y="3671096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線コネクタ 50"/>
              <p:cNvCxnSpPr/>
              <p:nvPr/>
            </p:nvCxnSpPr>
            <p:spPr bwMode="auto">
              <a:xfrm rot="5400000">
                <a:off x="4372480" y="3457577"/>
                <a:ext cx="5427662" cy="15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右矢印 69"/>
              <p:cNvSpPr/>
              <p:nvPr/>
            </p:nvSpPr>
            <p:spPr>
              <a:xfrm>
                <a:off x="4883764" y="3434594"/>
                <a:ext cx="1344502" cy="195264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15392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7085517" y="3609077"/>
                <a:ext cx="1809819" cy="342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sz="1600" dirty="0" smtClean="0">
                    <a:latin typeface="Calibri" pitchFamily="34" charset="0"/>
                  </a:rPr>
                  <a:t>TD24R05</a:t>
                </a:r>
                <a:r>
                  <a:rPr lang="en-US" altLang="ja-JP" sz="1600" dirty="0">
                    <a:latin typeface="Calibri" pitchFamily="34" charset="0"/>
                  </a:rPr>
                  <a:t> </a:t>
                </a:r>
                <a:r>
                  <a:rPr lang="en-US" altLang="ja-JP" sz="1600" dirty="0" smtClean="0">
                    <a:latin typeface="Calibri" pitchFamily="34" charset="0"/>
                  </a:rPr>
                  <a:t>#2</a:t>
                </a:r>
              </a:p>
            </p:txBody>
          </p:sp>
          <p:sp>
            <p:nvSpPr>
              <p:cNvPr id="15397" name="テキスト ボックス 56"/>
              <p:cNvSpPr txBox="1">
                <a:spLocks noChangeArrowheads="1"/>
              </p:cNvSpPr>
              <p:nvPr/>
            </p:nvSpPr>
            <p:spPr bwMode="auto">
              <a:xfrm>
                <a:off x="6265792" y="3318191"/>
                <a:ext cx="1668300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TD24_Disk</a:t>
                </a:r>
                <a:r>
                  <a:rPr lang="en-US" altLang="ja-JP" sz="1600" dirty="0" smtClean="0">
                    <a:latin typeface="Calibri" pitchFamily="34" charset="0"/>
                  </a:rPr>
                  <a:t>_#4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15400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3278704" y="4265339"/>
                <a:ext cx="3140646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High power components test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69" name="右矢印 68"/>
              <p:cNvSpPr/>
              <p:nvPr/>
            </p:nvSpPr>
            <p:spPr>
              <a:xfrm>
                <a:off x="5369430" y="4744653"/>
                <a:ext cx="1333736" cy="213123"/>
              </a:xfrm>
              <a:prstGeom prst="rightArrow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15405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3660068" y="4666548"/>
                <a:ext cx="1753698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sz="1600" dirty="0" smtClean="0">
                    <a:latin typeface="Calibri" pitchFamily="34" charset="0"/>
                  </a:rPr>
                  <a:t>KT1 </a:t>
                </a:r>
                <a:r>
                  <a:rPr lang="en-US" altLang="ja-JP" sz="1600" dirty="0">
                    <a:latin typeface="Calibri" pitchFamily="34" charset="0"/>
                  </a:rPr>
                  <a:t>to shield-B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66" name="右矢印 65"/>
              <p:cNvSpPr/>
              <p:nvPr/>
            </p:nvSpPr>
            <p:spPr>
              <a:xfrm>
                <a:off x="7232313" y="5242606"/>
                <a:ext cx="1663024" cy="214314"/>
              </a:xfrm>
              <a:prstGeom prst="rightArrow">
                <a:avLst/>
              </a:prstGeom>
              <a:noFill/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57" name="下矢印 56"/>
              <p:cNvSpPr/>
              <p:nvPr/>
            </p:nvSpPr>
            <p:spPr>
              <a:xfrm>
                <a:off x="7145866" y="654121"/>
                <a:ext cx="428628" cy="428628"/>
              </a:xfrm>
              <a:prstGeom prst="downArrow">
                <a:avLst/>
              </a:prstGeom>
              <a:solidFill>
                <a:srgbClr val="FFFF00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/>
              </a:p>
            </p:txBody>
          </p:sp>
          <p:sp>
            <p:nvSpPr>
              <p:cNvPr id="58" name="右矢印 57"/>
              <p:cNvSpPr/>
              <p:nvPr/>
            </p:nvSpPr>
            <p:spPr>
              <a:xfrm>
                <a:off x="6443547" y="3684590"/>
                <a:ext cx="654670" cy="214314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cxnSp>
            <p:nvCxnSpPr>
              <p:cNvPr id="67" name="直線コネクタ 66"/>
              <p:cNvCxnSpPr/>
              <p:nvPr/>
            </p:nvCxnSpPr>
            <p:spPr bwMode="auto">
              <a:xfrm rot="5400000">
                <a:off x="5047861" y="3742536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線コネクタ 70"/>
              <p:cNvCxnSpPr/>
              <p:nvPr/>
            </p:nvCxnSpPr>
            <p:spPr bwMode="auto">
              <a:xfrm rot="5400000">
                <a:off x="5476486" y="3742536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コネクタ 73"/>
              <p:cNvCxnSpPr/>
              <p:nvPr/>
            </p:nvCxnSpPr>
            <p:spPr bwMode="auto">
              <a:xfrm rot="5400000">
                <a:off x="5905111" y="3742536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コネクタ 74"/>
              <p:cNvCxnSpPr/>
              <p:nvPr/>
            </p:nvCxnSpPr>
            <p:spPr bwMode="auto">
              <a:xfrm rot="5400000">
                <a:off x="6120218" y="3529017"/>
                <a:ext cx="5427662" cy="15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右矢印 75"/>
              <p:cNvSpPr/>
              <p:nvPr/>
            </p:nvSpPr>
            <p:spPr>
              <a:xfrm>
                <a:off x="8141273" y="4302996"/>
                <a:ext cx="831512" cy="203346"/>
              </a:xfrm>
              <a:prstGeom prst="rightArrow">
                <a:avLst/>
              </a:prstGeom>
              <a:noFill/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77" name="右矢印 76"/>
              <p:cNvSpPr/>
              <p:nvPr/>
            </p:nvSpPr>
            <p:spPr>
              <a:xfrm>
                <a:off x="7574706" y="4019276"/>
                <a:ext cx="831512" cy="203346"/>
              </a:xfrm>
              <a:prstGeom prst="rightArrow">
                <a:avLst/>
              </a:prstGeom>
              <a:noFill/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78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4942392" y="3900900"/>
                <a:ext cx="2637679" cy="342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sz="1600" dirty="0" smtClean="0">
                    <a:latin typeface="Calibri" pitchFamily="34" charset="0"/>
                  </a:rPr>
                  <a:t>TD24R05</a:t>
                </a:r>
                <a:r>
                  <a:rPr lang="en-US" altLang="ja-JP" sz="1600" dirty="0">
                    <a:latin typeface="Calibri" pitchFamily="34" charset="0"/>
                  </a:rPr>
                  <a:t> </a:t>
                </a:r>
                <a:r>
                  <a:rPr lang="en-US" altLang="ja-JP" sz="1600" dirty="0" smtClean="0">
                    <a:latin typeface="Calibri" pitchFamily="34" charset="0"/>
                  </a:rPr>
                  <a:t>#4?</a:t>
                </a:r>
              </a:p>
            </p:txBody>
          </p:sp>
          <p:sp>
            <p:nvSpPr>
              <p:cNvPr id="79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6327727" y="4205927"/>
                <a:ext cx="1795366" cy="342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sz="1600" dirty="0" smtClean="0">
                    <a:latin typeface="Calibri" pitchFamily="34" charset="0"/>
                  </a:rPr>
                  <a:t>TD24R05(KEK)?</a:t>
                </a:r>
              </a:p>
            </p:txBody>
          </p:sp>
          <p:sp>
            <p:nvSpPr>
              <p:cNvPr id="80" name="右矢印 79"/>
              <p:cNvSpPr/>
              <p:nvPr/>
            </p:nvSpPr>
            <p:spPr>
              <a:xfrm>
                <a:off x="6812062" y="5007422"/>
                <a:ext cx="437497" cy="213123"/>
              </a:xfrm>
              <a:prstGeom prst="rightArrow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81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4746905" y="4929318"/>
                <a:ext cx="2065157" cy="342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ja-JP" sz="1600" dirty="0" smtClean="0">
                    <a:latin typeface="Calibri" pitchFamily="34" charset="0"/>
                  </a:rPr>
                  <a:t>Replace klystron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</p:grpSp>
        <p:grpSp>
          <p:nvGrpSpPr>
            <p:cNvPr id="4" name="グループ化 3"/>
            <p:cNvGrpSpPr/>
            <p:nvPr/>
          </p:nvGrpSpPr>
          <p:grpSpPr>
            <a:xfrm>
              <a:off x="-1193543" y="742952"/>
              <a:ext cx="7156316" cy="5441950"/>
              <a:chOff x="-723164" y="857250"/>
              <a:chExt cx="7156316" cy="5441950"/>
            </a:xfrm>
          </p:grpSpPr>
          <p:cxnSp>
            <p:nvCxnSpPr>
              <p:cNvPr id="28" name="直線コネクタ 27"/>
              <p:cNvCxnSpPr/>
              <p:nvPr/>
            </p:nvCxnSpPr>
            <p:spPr bwMode="auto">
              <a:xfrm rot="5400000">
                <a:off x="-2671573" y="3798094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コネクタ 28"/>
              <p:cNvCxnSpPr/>
              <p:nvPr/>
            </p:nvCxnSpPr>
            <p:spPr bwMode="auto">
              <a:xfrm rot="5400000">
                <a:off x="-2240566" y="3797300"/>
                <a:ext cx="4999038" cy="158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線コネクタ 29"/>
              <p:cNvCxnSpPr/>
              <p:nvPr/>
            </p:nvCxnSpPr>
            <p:spPr bwMode="auto">
              <a:xfrm rot="5400000">
                <a:off x="-2027842" y="3571876"/>
                <a:ext cx="5440363" cy="111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コネクタ 30"/>
              <p:cNvCxnSpPr/>
              <p:nvPr/>
            </p:nvCxnSpPr>
            <p:spPr bwMode="auto">
              <a:xfrm rot="5400000">
                <a:off x="-1381729" y="3795713"/>
                <a:ext cx="4999037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コネクタ 31"/>
              <p:cNvCxnSpPr/>
              <p:nvPr/>
            </p:nvCxnSpPr>
            <p:spPr bwMode="auto">
              <a:xfrm rot="5400000">
                <a:off x="-953898" y="3794919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線コネクタ 32"/>
              <p:cNvCxnSpPr/>
              <p:nvPr/>
            </p:nvCxnSpPr>
            <p:spPr bwMode="auto">
              <a:xfrm rot="5400000">
                <a:off x="-522891" y="3794125"/>
                <a:ext cx="4999038" cy="158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線コネクタ 33"/>
              <p:cNvCxnSpPr/>
              <p:nvPr/>
            </p:nvCxnSpPr>
            <p:spPr bwMode="auto">
              <a:xfrm rot="16200000" flipH="1">
                <a:off x="-309372" y="3580606"/>
                <a:ext cx="5422900" cy="476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コネクタ 34"/>
              <p:cNvCxnSpPr/>
              <p:nvPr/>
            </p:nvCxnSpPr>
            <p:spPr bwMode="auto">
              <a:xfrm rot="5400000">
                <a:off x="335946" y="3792538"/>
                <a:ext cx="4999037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コネクタ 35"/>
              <p:cNvCxnSpPr/>
              <p:nvPr/>
            </p:nvCxnSpPr>
            <p:spPr bwMode="auto">
              <a:xfrm rot="5400000">
                <a:off x="763777" y="3791744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コネクタ 36"/>
              <p:cNvCxnSpPr/>
              <p:nvPr/>
            </p:nvCxnSpPr>
            <p:spPr bwMode="auto">
              <a:xfrm rot="5400000">
                <a:off x="1194784" y="3790950"/>
                <a:ext cx="4999038" cy="158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コネクタ 38"/>
              <p:cNvCxnSpPr/>
              <p:nvPr/>
            </p:nvCxnSpPr>
            <p:spPr bwMode="auto">
              <a:xfrm rot="5400000">
                <a:off x="2053621" y="3789363"/>
                <a:ext cx="4999037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コネクタ 39"/>
              <p:cNvCxnSpPr/>
              <p:nvPr/>
            </p:nvCxnSpPr>
            <p:spPr bwMode="auto">
              <a:xfrm rot="5400000">
                <a:off x="2481452" y="3788569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コネクタ 40"/>
              <p:cNvCxnSpPr/>
              <p:nvPr/>
            </p:nvCxnSpPr>
            <p:spPr bwMode="auto">
              <a:xfrm rot="5400000">
                <a:off x="2912459" y="3787775"/>
                <a:ext cx="4999038" cy="158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コネクタ 41"/>
              <p:cNvCxnSpPr/>
              <p:nvPr/>
            </p:nvCxnSpPr>
            <p:spPr bwMode="auto">
              <a:xfrm rot="5400000">
                <a:off x="3125184" y="3571875"/>
                <a:ext cx="5430838" cy="158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コネクタ 37"/>
              <p:cNvCxnSpPr/>
              <p:nvPr/>
            </p:nvCxnSpPr>
            <p:spPr bwMode="auto">
              <a:xfrm rot="5400000">
                <a:off x="1682173" y="3501008"/>
                <a:ext cx="4896542" cy="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右矢印 60"/>
              <p:cNvSpPr/>
              <p:nvPr/>
            </p:nvSpPr>
            <p:spPr>
              <a:xfrm>
                <a:off x="126396" y="2287712"/>
                <a:ext cx="1357313" cy="214312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15386" name="テキスト ボックス 62"/>
              <p:cNvSpPr txBox="1">
                <a:spLocks noChangeArrowheads="1"/>
              </p:cNvSpPr>
              <p:nvPr/>
            </p:nvSpPr>
            <p:spPr bwMode="auto">
              <a:xfrm>
                <a:off x="1555146" y="2216273"/>
                <a:ext cx="1514907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T18_Disk_#2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64" name="右矢印 63"/>
              <p:cNvSpPr/>
              <p:nvPr/>
            </p:nvSpPr>
            <p:spPr>
              <a:xfrm>
                <a:off x="1483709" y="2644899"/>
                <a:ext cx="714375" cy="214313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15388" name="テキスト ボックス 64"/>
              <p:cNvSpPr txBox="1">
                <a:spLocks noChangeArrowheads="1"/>
              </p:cNvSpPr>
              <p:nvPr/>
            </p:nvSpPr>
            <p:spPr bwMode="auto">
              <a:xfrm>
                <a:off x="2367629" y="2557760"/>
                <a:ext cx="1794511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TD18_Quad_#5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68" name="右矢印 67"/>
              <p:cNvSpPr/>
              <p:nvPr/>
            </p:nvSpPr>
            <p:spPr>
              <a:xfrm>
                <a:off x="2269521" y="2922691"/>
                <a:ext cx="1644898" cy="210889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15390" name="テキスト ボックス 68"/>
              <p:cNvSpPr txBox="1">
                <a:spLocks noChangeArrowheads="1"/>
              </p:cNvSpPr>
              <p:nvPr/>
            </p:nvSpPr>
            <p:spPr bwMode="auto">
              <a:xfrm>
                <a:off x="4042908" y="2843190"/>
                <a:ext cx="1668300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TD18_Disk_#2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60" name="右矢印 59"/>
              <p:cNvSpPr/>
              <p:nvPr/>
            </p:nvSpPr>
            <p:spPr>
              <a:xfrm>
                <a:off x="2229354" y="4437875"/>
                <a:ext cx="1428303" cy="225722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56" name="右矢印 55"/>
              <p:cNvSpPr/>
              <p:nvPr/>
            </p:nvSpPr>
            <p:spPr>
              <a:xfrm>
                <a:off x="3916008" y="3242981"/>
                <a:ext cx="1066551" cy="225995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52" name="右矢印 51"/>
              <p:cNvSpPr/>
              <p:nvPr/>
            </p:nvSpPr>
            <p:spPr>
              <a:xfrm>
                <a:off x="-159354" y="4001641"/>
                <a:ext cx="2357438" cy="294878"/>
              </a:xfrm>
              <a:prstGeom prst="rightArrow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15399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2169615" y="3969930"/>
                <a:ext cx="2561090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Narrow waveguide test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15406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1286040" y="4550736"/>
                <a:ext cx="881916" cy="6005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2800" dirty="0">
                    <a:latin typeface="Calibri" pitchFamily="34" charset="0"/>
                  </a:rPr>
                  <a:t>KT1</a:t>
                </a:r>
                <a:endParaRPr lang="ja-JP" altLang="en-US" sz="2800" dirty="0">
                  <a:latin typeface="Calibri" pitchFamily="34" charset="0"/>
                </a:endParaRPr>
              </a:p>
            </p:txBody>
          </p:sp>
          <p:sp>
            <p:nvSpPr>
              <p:cNvPr id="15407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686783" y="2889913"/>
                <a:ext cx="1388465" cy="6005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2800" dirty="0">
                    <a:latin typeface="Calibri" pitchFamily="34" charset="0"/>
                  </a:rPr>
                  <a:t>Nextef</a:t>
                </a:r>
                <a:endParaRPr lang="ja-JP" altLang="en-US" sz="2800" dirty="0">
                  <a:latin typeface="Calibri" pitchFamily="34" charset="0"/>
                </a:endParaRPr>
              </a:p>
            </p:txBody>
          </p:sp>
          <p:sp>
            <p:nvSpPr>
              <p:cNvPr id="54" name="右矢印 53"/>
              <p:cNvSpPr/>
              <p:nvPr/>
            </p:nvSpPr>
            <p:spPr>
              <a:xfrm>
                <a:off x="-723164" y="1988812"/>
                <a:ext cx="781249" cy="214312"/>
              </a:xfrm>
              <a:prstGeom prst="rightArrow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62" name="テキスト ボックス 62"/>
              <p:cNvSpPr txBox="1">
                <a:spLocks noChangeArrowheads="1"/>
              </p:cNvSpPr>
              <p:nvPr/>
            </p:nvSpPr>
            <p:spPr bwMode="auto">
              <a:xfrm>
                <a:off x="122786" y="1916831"/>
                <a:ext cx="2257710" cy="342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sz="1600" dirty="0" smtClean="0">
                    <a:latin typeface="Calibri" pitchFamily="34" charset="0"/>
                  </a:rPr>
                  <a:t>KX03 (60cm HDDS)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15395" name="テキスト ボックス 56"/>
              <p:cNvSpPr txBox="1">
                <a:spLocks noChangeArrowheads="1"/>
              </p:cNvSpPr>
              <p:nvPr/>
            </p:nvSpPr>
            <p:spPr bwMode="auto">
              <a:xfrm>
                <a:off x="4918245" y="3150764"/>
                <a:ext cx="1514907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T24_Disk_#3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</p:grpSp>
        <p:grpSp>
          <p:nvGrpSpPr>
            <p:cNvPr id="6" name="グループ化 5"/>
            <p:cNvGrpSpPr/>
            <p:nvPr/>
          </p:nvGrpSpPr>
          <p:grpSpPr>
            <a:xfrm>
              <a:off x="-1058358" y="757240"/>
              <a:ext cx="10310878" cy="685739"/>
              <a:chOff x="-1058358" y="757240"/>
              <a:chExt cx="10310878" cy="685739"/>
            </a:xfrm>
          </p:grpSpPr>
          <p:sp>
            <p:nvSpPr>
              <p:cNvPr id="15364" name="テキスト ボックス 46"/>
              <p:cNvSpPr txBox="1">
                <a:spLocks noChangeArrowheads="1"/>
              </p:cNvSpPr>
              <p:nvPr/>
            </p:nvSpPr>
            <p:spPr bwMode="auto">
              <a:xfrm>
                <a:off x="-1058358" y="1100140"/>
                <a:ext cx="10310878" cy="342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4</a:t>
                </a:r>
                <a:r>
                  <a:rPr lang="en-US" altLang="ja-JP" sz="1600" dirty="0" smtClean="0">
                    <a:latin typeface="Calibri" pitchFamily="34" charset="0"/>
                  </a:rPr>
                  <a:t>      </a:t>
                </a:r>
                <a:r>
                  <a:rPr lang="en-US" altLang="ja-JP" sz="1600" dirty="0">
                    <a:latin typeface="Calibri" pitchFamily="34" charset="0"/>
                  </a:rPr>
                  <a:t>7     10     1     </a:t>
                </a:r>
                <a:r>
                  <a:rPr lang="en-US" altLang="ja-JP" sz="1600" dirty="0" smtClean="0">
                    <a:latin typeface="Calibri" pitchFamily="34" charset="0"/>
                  </a:rPr>
                  <a:t>4     </a:t>
                </a:r>
                <a:r>
                  <a:rPr lang="en-US" altLang="ja-JP" sz="1600" dirty="0">
                    <a:latin typeface="Calibri" pitchFamily="34" charset="0"/>
                  </a:rPr>
                  <a:t>7    </a:t>
                </a:r>
                <a:r>
                  <a:rPr lang="en-US" altLang="ja-JP" sz="1600" dirty="0" smtClean="0">
                    <a:latin typeface="Calibri" pitchFamily="34" charset="0"/>
                  </a:rPr>
                  <a:t>10     </a:t>
                </a:r>
                <a:r>
                  <a:rPr lang="en-US" altLang="ja-JP" sz="1600" dirty="0">
                    <a:latin typeface="Calibri" pitchFamily="34" charset="0"/>
                  </a:rPr>
                  <a:t>1    </a:t>
                </a:r>
                <a:r>
                  <a:rPr lang="en-US" altLang="ja-JP" sz="1600" dirty="0" smtClean="0">
                    <a:latin typeface="Calibri" pitchFamily="34" charset="0"/>
                  </a:rPr>
                  <a:t> </a:t>
                </a:r>
                <a:r>
                  <a:rPr lang="en-US" altLang="ja-JP" sz="1600" dirty="0">
                    <a:latin typeface="Calibri" pitchFamily="34" charset="0"/>
                  </a:rPr>
                  <a:t>4     </a:t>
                </a:r>
                <a:r>
                  <a:rPr lang="en-US" altLang="ja-JP" sz="1600" dirty="0" smtClean="0">
                    <a:latin typeface="Calibri" pitchFamily="34" charset="0"/>
                  </a:rPr>
                  <a:t>7    10     </a:t>
                </a:r>
                <a:r>
                  <a:rPr lang="en-US" altLang="ja-JP" sz="1600" dirty="0">
                    <a:latin typeface="Calibri" pitchFamily="34" charset="0"/>
                  </a:rPr>
                  <a:t>1      4     </a:t>
                </a:r>
                <a:r>
                  <a:rPr lang="en-US" altLang="ja-JP" sz="1600" dirty="0" smtClean="0">
                    <a:latin typeface="Calibri" pitchFamily="34" charset="0"/>
                  </a:rPr>
                  <a:t>7    </a:t>
                </a:r>
                <a:r>
                  <a:rPr lang="en-US" altLang="ja-JP" sz="1600" dirty="0">
                    <a:latin typeface="Calibri" pitchFamily="34" charset="0"/>
                  </a:rPr>
                  <a:t>10    1     4      </a:t>
                </a:r>
                <a:r>
                  <a:rPr lang="en-US" altLang="ja-JP" sz="1600" dirty="0" smtClean="0">
                    <a:latin typeface="Calibri" pitchFamily="34" charset="0"/>
                  </a:rPr>
                  <a:t>7    10      1      4     7    10   1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15382" name="テキスト ボックス 47"/>
              <p:cNvSpPr txBox="1">
                <a:spLocks noChangeArrowheads="1"/>
              </p:cNvSpPr>
              <p:nvPr/>
            </p:nvSpPr>
            <p:spPr bwMode="auto">
              <a:xfrm>
                <a:off x="-1058358" y="757240"/>
                <a:ext cx="9950404" cy="3740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dirty="0">
                    <a:latin typeface="Calibri" pitchFamily="34" charset="0"/>
                  </a:rPr>
                  <a:t>2008                  </a:t>
                </a:r>
                <a:r>
                  <a:rPr lang="en-US" altLang="ja-JP" dirty="0" smtClean="0">
                    <a:latin typeface="Calibri" pitchFamily="34" charset="0"/>
                  </a:rPr>
                  <a:t>  </a:t>
                </a:r>
                <a:r>
                  <a:rPr lang="en-US" altLang="ja-JP" dirty="0">
                    <a:latin typeface="Calibri" pitchFamily="34" charset="0"/>
                  </a:rPr>
                  <a:t>2009               </a:t>
                </a:r>
                <a:r>
                  <a:rPr lang="en-US" altLang="ja-JP" dirty="0" smtClean="0">
                    <a:latin typeface="Calibri" pitchFamily="34" charset="0"/>
                  </a:rPr>
                  <a:t>   </a:t>
                </a:r>
                <a:r>
                  <a:rPr lang="en-US" altLang="ja-JP" dirty="0">
                    <a:latin typeface="Calibri" pitchFamily="34" charset="0"/>
                  </a:rPr>
                  <a:t>2010                  </a:t>
                </a:r>
                <a:r>
                  <a:rPr lang="en-US" altLang="ja-JP" dirty="0" smtClean="0">
                    <a:latin typeface="Calibri" pitchFamily="34" charset="0"/>
                  </a:rPr>
                  <a:t>2011                  2012                  2013</a:t>
                </a:r>
                <a:endParaRPr lang="ja-JP" altLang="en-US" dirty="0">
                  <a:latin typeface="Calibri" pitchFamily="34" charset="0"/>
                </a:endParaRPr>
              </a:p>
            </p:txBody>
          </p:sp>
        </p:grpSp>
        <p:cxnSp>
          <p:nvCxnSpPr>
            <p:cNvPr id="46" name="直線コネクタ 45"/>
            <p:cNvCxnSpPr/>
            <p:nvPr/>
          </p:nvCxnSpPr>
          <p:spPr>
            <a:xfrm>
              <a:off x="-986920" y="1401765"/>
              <a:ext cx="10023416" cy="476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テキスト ボックス 8"/>
            <p:cNvSpPr txBox="1"/>
            <p:nvPr/>
          </p:nvSpPr>
          <p:spPr>
            <a:xfrm>
              <a:off x="6215935" y="5597312"/>
              <a:ext cx="1859863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dirty="0" smtClean="0"/>
                <a:t>Shield-B</a:t>
              </a:r>
              <a:endParaRPr kumimoji="1" lang="ja-JP" altLang="en-US" sz="2800" dirty="0"/>
            </a:p>
          </p:txBody>
        </p:sp>
        <p:grpSp>
          <p:nvGrpSpPr>
            <p:cNvPr id="14" name="グループ化 13"/>
            <p:cNvGrpSpPr/>
            <p:nvPr/>
          </p:nvGrpSpPr>
          <p:grpSpPr>
            <a:xfrm>
              <a:off x="-1193543" y="1572515"/>
              <a:ext cx="9880319" cy="4487524"/>
              <a:chOff x="-1193543" y="1572515"/>
              <a:chExt cx="9880319" cy="4487524"/>
            </a:xfrm>
          </p:grpSpPr>
          <p:cxnSp>
            <p:nvCxnSpPr>
              <p:cNvPr id="11" name="直線矢印コネクタ 10"/>
              <p:cNvCxnSpPr/>
              <p:nvPr/>
            </p:nvCxnSpPr>
            <p:spPr>
              <a:xfrm>
                <a:off x="1084767" y="1628800"/>
                <a:ext cx="7602009" cy="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テキスト ボックス 11"/>
              <p:cNvSpPr txBox="1"/>
              <p:nvPr/>
            </p:nvSpPr>
            <p:spPr>
              <a:xfrm>
                <a:off x="4676914" y="2040642"/>
                <a:ext cx="2248630" cy="71684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CLIC prototype tests</a:t>
                </a:r>
                <a:endParaRPr kumimoji="1" lang="ja-JP" altLang="en-US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cxnSp>
            <p:nvCxnSpPr>
              <p:cNvPr id="83" name="直線矢印コネクタ 82"/>
              <p:cNvCxnSpPr/>
              <p:nvPr/>
            </p:nvCxnSpPr>
            <p:spPr>
              <a:xfrm>
                <a:off x="-1193543" y="1592490"/>
                <a:ext cx="2206873" cy="21333"/>
              </a:xfrm>
              <a:prstGeom prst="straightConnector1">
                <a:avLst/>
              </a:prstGeom>
              <a:ln w="57150">
                <a:solidFill>
                  <a:srgbClr val="0000FF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テキスト ボックス 83"/>
              <p:cNvSpPr txBox="1"/>
              <p:nvPr/>
            </p:nvSpPr>
            <p:spPr>
              <a:xfrm>
                <a:off x="-213015" y="1572515"/>
                <a:ext cx="8588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ja-JP" sz="2000" b="1" dirty="0" smtClean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GLC</a:t>
                </a:r>
                <a:endParaRPr kumimoji="1" lang="ja-JP" altLang="en-US" sz="2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2" name="テキスト ボックス 81"/>
              <p:cNvSpPr txBox="1"/>
              <p:nvPr/>
            </p:nvSpPr>
            <p:spPr>
              <a:xfrm>
                <a:off x="3620484" y="5343192"/>
                <a:ext cx="2457088" cy="71684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Basic study with simple geometry</a:t>
                </a:r>
                <a:endParaRPr kumimoji="1" lang="ja-JP" altLang="en-US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5" name="テキスト ボックス 14"/>
            <p:cNvSpPr txBox="1"/>
            <p:nvPr/>
          </p:nvSpPr>
          <p:spPr>
            <a:xfrm>
              <a:off x="-653985" y="2068936"/>
              <a:ext cx="380961" cy="459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b="1" dirty="0" smtClean="0">
                  <a:solidFill>
                    <a:srgbClr val="FF0000"/>
                  </a:solidFill>
                </a:rPr>
                <a:t>1</a:t>
              </a:r>
              <a:endParaRPr kumimoji="1" lang="ja-JP" alt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85" name="テキスト ボックス 84"/>
            <p:cNvSpPr txBox="1"/>
            <p:nvPr/>
          </p:nvSpPr>
          <p:spPr>
            <a:xfrm>
              <a:off x="1529157" y="2683004"/>
              <a:ext cx="380961" cy="459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b="1" dirty="0" smtClean="0">
                  <a:solidFill>
                    <a:srgbClr val="FF0000"/>
                  </a:solidFill>
                </a:rPr>
                <a:t>2</a:t>
              </a:r>
              <a:endParaRPr kumimoji="1" lang="ja-JP" alt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86" name="テキスト ボックス 85"/>
            <p:cNvSpPr txBox="1"/>
            <p:nvPr/>
          </p:nvSpPr>
          <p:spPr>
            <a:xfrm>
              <a:off x="3175890" y="3010847"/>
              <a:ext cx="380961" cy="459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b="1" dirty="0" smtClean="0">
                  <a:solidFill>
                    <a:srgbClr val="FF0000"/>
                  </a:solidFill>
                </a:rPr>
                <a:t>3</a:t>
              </a:r>
              <a:endParaRPr kumimoji="1" lang="ja-JP" alt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87" name="テキスト ボックス 86"/>
            <p:cNvSpPr txBox="1"/>
            <p:nvPr/>
          </p:nvSpPr>
          <p:spPr>
            <a:xfrm>
              <a:off x="4556425" y="3318191"/>
              <a:ext cx="380961" cy="459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b="1" dirty="0" smtClean="0">
                  <a:solidFill>
                    <a:srgbClr val="FF0000"/>
                  </a:solidFill>
                </a:rPr>
                <a:t>4</a:t>
              </a:r>
              <a:endParaRPr kumimoji="1" lang="ja-JP" alt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88" name="テキスト ボックス 87"/>
            <p:cNvSpPr txBox="1"/>
            <p:nvPr/>
          </p:nvSpPr>
          <p:spPr>
            <a:xfrm>
              <a:off x="6137247" y="3549023"/>
              <a:ext cx="380961" cy="459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b="1" dirty="0" smtClean="0">
                  <a:solidFill>
                    <a:srgbClr val="FF0000"/>
                  </a:solidFill>
                </a:rPr>
                <a:t>5</a:t>
              </a:r>
              <a:endParaRPr kumimoji="1" lang="ja-JP" alt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91" name="テキスト ボックス 90"/>
            <p:cNvSpPr txBox="1"/>
            <p:nvPr/>
          </p:nvSpPr>
          <p:spPr>
            <a:xfrm>
              <a:off x="467544" y="2406924"/>
              <a:ext cx="8032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b="1" dirty="0" smtClean="0">
                  <a:solidFill>
                    <a:srgbClr val="FF0000"/>
                  </a:solidFill>
                </a:rPr>
                <a:t>1.5</a:t>
              </a:r>
              <a:endParaRPr kumimoji="1" lang="ja-JP" alt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爆発 1 15"/>
            <p:cNvSpPr/>
            <p:nvPr/>
          </p:nvSpPr>
          <p:spPr>
            <a:xfrm>
              <a:off x="3881517" y="3065281"/>
              <a:ext cx="194773" cy="35279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31162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5|5.6|13.9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5830</TotalTime>
  <Words>1559</Words>
  <Application>Microsoft Office PowerPoint</Application>
  <PresentationFormat>画面に合わせる (4:3)</PresentationFormat>
  <Paragraphs>402</Paragraphs>
  <Slides>26</Slides>
  <Notes>9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26</vt:i4>
      </vt:variant>
    </vt:vector>
  </HeadingPairs>
  <TitlesOfParts>
    <vt:vector size="27" baseType="lpstr">
      <vt:lpstr>Office テーマ</vt:lpstr>
      <vt:lpstr>Research of High Gradient Acceleration Technology for Future Accelerators  US/Japan cooperation</vt:lpstr>
      <vt:lpstr>US/Japan cooperation is a key for worldwide collaboration</vt:lpstr>
      <vt:lpstr>Three-year plan proposed in 2011</vt:lpstr>
      <vt:lpstr>Extending key activities supported by US-Japan</vt:lpstr>
      <vt:lpstr>Who and where cooperation is proceeding</vt:lpstr>
      <vt:lpstr>Last year activities under US-Japan</vt:lpstr>
      <vt:lpstr>SLAC/KEK test flow (as usual)</vt:lpstr>
      <vt:lpstr>Fabrication and test  of LC prototype structures T18 TD18T24TD24TD24R05TD24R05</vt:lpstr>
      <vt:lpstr>LC prototype test at Nextef</vt:lpstr>
      <vt:lpstr>Difference in processing speed  among prototype structures</vt:lpstr>
      <vt:lpstr>The most recent test on TD24R05#2 Processing history</vt:lpstr>
      <vt:lpstr>We, KEK, observed hot spots for the first time</vt:lpstr>
      <vt:lpstr>PowerPoint プレゼンテーション</vt:lpstr>
      <vt:lpstr>Evolution of breakdown rate</vt:lpstr>
      <vt:lpstr>We need to understand  physical mechanism of vacuum arc</vt:lpstr>
      <vt:lpstr>Studies in next stage</vt:lpstr>
      <vt:lpstr>PowerPoint プレゼンテーション</vt:lpstr>
      <vt:lpstr>Copper surface study underway</vt:lpstr>
      <vt:lpstr>Basic study setups</vt:lpstr>
      <vt:lpstr>Quad with large Chamfer (R=400mm) with single-cell setup</vt:lpstr>
      <vt:lpstr>Nextef  two test stations</vt:lpstr>
      <vt:lpstr>US pursuits studies for much higher gradient</vt:lpstr>
      <vt:lpstr>SLAC study toward much higher gradient</vt:lpstr>
      <vt:lpstr>Can we operate at 175 MV/m??</vt:lpstr>
      <vt:lpstr>Klystron-based linear collider  2m RF unit configuration</vt:lpstr>
      <vt:lpstr>Conclusion for JFY2013 proposal</vt:lpstr>
    </vt:vector>
  </TitlesOfParts>
  <Company>KEK Accelerator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日米協力　US/Japan cooperation  Research of High Gradient Acceleration Technology for Future Accelerators  2008-2010 progress report 2011-2013 New proposal</dc:title>
  <dc:creator>Higo</dc:creator>
  <cp:lastModifiedBy>higo</cp:lastModifiedBy>
  <cp:revision>311</cp:revision>
  <dcterms:created xsi:type="dcterms:W3CDTF">2011-02-20T12:23:09Z</dcterms:created>
  <dcterms:modified xsi:type="dcterms:W3CDTF">2013-03-10T06:11:59Z</dcterms:modified>
</cp:coreProperties>
</file>